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Lst>
  <p:sldSz cy="6858000" cx="12192000"/>
  <p:notesSz cx="6858000" cy="9144000"/>
  <p:embeddedFontLst>
    <p:embeddedFont>
      <p:font typeface="Poppins"/>
      <p:regular r:id="rId77"/>
      <p:bold r:id="rId78"/>
      <p:italic r:id="rId79"/>
      <p:boldItalic r:id="rId80"/>
    </p:embeddedFont>
    <p:embeddedFont>
      <p:font typeface="Century Gothic"/>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5" roundtripDataSignature="AMtx7mjWXfI/TNR3n8xNdi1VuYhl4tx82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8BE45EF-265C-4D1C-BB01-897E9DA5B25C}">
  <a:tblStyle styleId="{28BE45EF-265C-4D1C-BB01-897E9DA5B25C}"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boldItalic.fntdata"/><Relationship Id="rId83" Type="http://schemas.openxmlformats.org/officeDocument/2006/relationships/font" Target="fonts/CenturyGothic-italic.fntdata"/><Relationship Id="rId42" Type="http://schemas.openxmlformats.org/officeDocument/2006/relationships/slide" Target="slides/slide37.xml"/><Relationship Id="rId41" Type="http://schemas.openxmlformats.org/officeDocument/2006/relationships/slide" Target="slides/slide36.xml"/><Relationship Id="rId85" Type="http://customschemas.google.com/relationships/presentationmetadata" Target="meta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boldItalic.fntdata"/><Relationship Id="rId82" Type="http://schemas.openxmlformats.org/officeDocument/2006/relationships/font" Target="fonts/CenturyGothic-bold.fntdata"/><Relationship Id="rId81" Type="http://schemas.openxmlformats.org/officeDocument/2006/relationships/font" Target="fonts/CenturyGothic-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Poppins-regular.fntdata"/><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Poppins-italic.fntdata"/><Relationship Id="rId34" Type="http://schemas.openxmlformats.org/officeDocument/2006/relationships/slide" Target="slides/slide29.xml"/><Relationship Id="rId78" Type="http://schemas.openxmlformats.org/officeDocument/2006/relationships/font" Target="fonts/Poppins-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Explain to students that a myth is a kind of traditional story generally passed down orally. Myths tell us about nature, such as how a deer got its horns or how thunder got its voice. Myths are generally: </a:t>
            </a:r>
            <a:endParaRPr/>
          </a:p>
          <a:p>
            <a:pPr indent="-195072" lvl="1" marL="694943" rtl="0" algn="l">
              <a:lnSpc>
                <a:spcPct val="100000"/>
              </a:lnSpc>
              <a:spcBef>
                <a:spcPts val="0"/>
              </a:spcBef>
              <a:spcAft>
                <a:spcPts val="0"/>
              </a:spcAft>
              <a:buClr>
                <a:schemeClr val="dk1"/>
              </a:buClr>
              <a:buSzPts val="1200"/>
              <a:buFont typeface="Calibri"/>
              <a:buChar char="•"/>
            </a:pPr>
            <a:r>
              <a:rPr lang="en-US"/>
              <a:t>told by a narrator, or someone who is not part of the story; </a:t>
            </a:r>
            <a:endParaRPr/>
          </a:p>
          <a:p>
            <a:pPr indent="-195072" lvl="1" marL="694943" rtl="0" algn="l">
              <a:lnSpc>
                <a:spcPct val="100000"/>
              </a:lnSpc>
              <a:spcBef>
                <a:spcPts val="0"/>
              </a:spcBef>
              <a:spcAft>
                <a:spcPts val="0"/>
              </a:spcAft>
              <a:buClr>
                <a:schemeClr val="dk1"/>
              </a:buClr>
              <a:buSzPts val="1200"/>
              <a:buFont typeface="Calibri"/>
              <a:buChar char="•"/>
            </a:pPr>
            <a:r>
              <a:rPr lang="en-US"/>
              <a:t>set a long time ago; </a:t>
            </a:r>
            <a:endParaRPr/>
          </a:p>
          <a:p>
            <a:pPr indent="-195072" lvl="1" marL="694943" rtl="0" algn="l">
              <a:lnSpc>
                <a:spcPct val="100000"/>
              </a:lnSpc>
              <a:spcBef>
                <a:spcPts val="0"/>
              </a:spcBef>
              <a:spcAft>
                <a:spcPts val="0"/>
              </a:spcAft>
              <a:buClr>
                <a:schemeClr val="dk1"/>
              </a:buClr>
              <a:buSzPts val="1200"/>
              <a:buFont typeface="Calibri"/>
              <a:buChar char="•"/>
            </a:pPr>
            <a:r>
              <a:rPr lang="en-US"/>
              <a:t>used to help explain things in nature.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Remind students that they listened to a selection called “How Rabbit Got Its Ears.” Tell them that “How Rabbit Got Its Ears” is a myth, and that it has a plot including a main event. Explain why it is a myth. </a:t>
            </a:r>
            <a:endParaRPr/>
          </a:p>
          <a:p>
            <a:pPr indent="-195072" lvl="0" marL="237743" rtl="0" algn="l">
              <a:lnSpc>
                <a:spcPct val="100000"/>
              </a:lnSpc>
              <a:spcBef>
                <a:spcPts val="0"/>
              </a:spcBef>
              <a:spcAft>
                <a:spcPts val="0"/>
              </a:spcAft>
              <a:buClr>
                <a:schemeClr val="dk1"/>
              </a:buClr>
              <a:buSzPts val="1200"/>
              <a:buFont typeface="Calibri"/>
              <a:buAutoNum type="arabicPeriod"/>
            </a:pPr>
            <a:r>
              <a:rPr i="1" lang="en-US"/>
              <a:t>This story happened long ago. It tells why rabbits have long ears, a change in nature. The story is told by a narrator who knows all about what happened.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Turn to p. 188 of the Student Interactive and read aloud “How Chipmunk Got Its Stripes.” Talk to students about how this story is similar to the Read-Aloud story. </a:t>
            </a:r>
            <a:r>
              <a:rPr b="1" i="0" lang="en-US" u="none" strike="noStrike"/>
              <a:t>Editable Anchor Chart Click Path: Table of Contents -&gt; Reading Anchor Charts -&gt; Unit 3 Week 5: Myth Editable Reading Anchor Chart</a:t>
            </a:r>
            <a:endParaRPr/>
          </a:p>
        </p:txBody>
      </p:sp>
      <p:sp>
        <p:nvSpPr>
          <p:cNvPr id="193" name="Google Shape;19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Have students use the strategies to identify myths.</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find a partner and complete the Turn and Talk activity on p. 188 of the Student Interactive. Then lead a class discussion of the main event in the myth on this page.</a:t>
            </a:r>
            <a:endParaRPr/>
          </a:p>
        </p:txBody>
      </p:sp>
      <p:sp>
        <p:nvSpPr>
          <p:cNvPr id="206" name="Google Shape;20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Explain to students that the week’s Academic Vocabulary words can help them talk about stories they have read. Say: </a:t>
            </a:r>
            <a:endParaRPr/>
          </a:p>
          <a:p>
            <a:pPr indent="-195072" lvl="1" marL="694943" rtl="0" algn="l">
              <a:lnSpc>
                <a:spcPct val="100000"/>
              </a:lnSpc>
              <a:spcBef>
                <a:spcPts val="0"/>
              </a:spcBef>
              <a:spcAft>
                <a:spcPts val="0"/>
              </a:spcAft>
              <a:buClr>
                <a:schemeClr val="dk1"/>
              </a:buClr>
              <a:buSzPts val="1200"/>
              <a:buFont typeface="Calibri"/>
              <a:buChar char="•"/>
            </a:pPr>
            <a:r>
              <a:rPr i="1" lang="en-US"/>
              <a:t>A character is who a story is about. </a:t>
            </a:r>
            <a:endParaRPr/>
          </a:p>
          <a:p>
            <a:pPr indent="-195072" lvl="1" marL="694943" rtl="0" algn="l">
              <a:lnSpc>
                <a:spcPct val="100000"/>
              </a:lnSpc>
              <a:spcBef>
                <a:spcPts val="0"/>
              </a:spcBef>
              <a:spcAft>
                <a:spcPts val="0"/>
              </a:spcAft>
              <a:buClr>
                <a:schemeClr val="dk1"/>
              </a:buClr>
              <a:buSzPts val="1200"/>
              <a:buFont typeface="Calibri"/>
              <a:buChar char="•"/>
            </a:pPr>
            <a:r>
              <a:rPr i="1" lang="en-US"/>
              <a:t>To explain something is to say how or why it happens. Some events in stories explain other events. </a:t>
            </a:r>
            <a:endParaRPr/>
          </a:p>
          <a:p>
            <a:pPr indent="-195072" lvl="1" marL="694943" rtl="0" algn="l">
              <a:lnSpc>
                <a:spcPct val="100000"/>
              </a:lnSpc>
              <a:spcBef>
                <a:spcPts val="0"/>
              </a:spcBef>
              <a:spcAft>
                <a:spcPts val="0"/>
              </a:spcAft>
              <a:buClr>
                <a:schemeClr val="dk1"/>
              </a:buClr>
              <a:buSzPts val="1200"/>
              <a:buFont typeface="Calibri"/>
              <a:buChar char="•"/>
            </a:pPr>
            <a:r>
              <a:rPr i="1" lang="en-US"/>
              <a:t>The meaning of a story is what the author wants us to know or think after reading it. </a:t>
            </a:r>
            <a:endParaRPr/>
          </a:p>
          <a:p>
            <a:pPr indent="-195072" lvl="1" marL="694943" rtl="0" algn="l">
              <a:lnSpc>
                <a:spcPct val="100000"/>
              </a:lnSpc>
              <a:spcBef>
                <a:spcPts val="0"/>
              </a:spcBef>
              <a:spcAft>
                <a:spcPts val="0"/>
              </a:spcAft>
              <a:buClr>
                <a:schemeClr val="dk1"/>
              </a:buClr>
              <a:buSzPts val="1200"/>
              <a:buFont typeface="Calibri"/>
              <a:buChar char="•"/>
            </a:pPr>
            <a:r>
              <a:rPr i="1" lang="en-US"/>
              <a:t>To choose means to select. I might choose what book to read.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Show students how to use Academic Vocabulary words to talk about stories they have read. </a:t>
            </a:r>
            <a:r>
              <a:rPr i="1" lang="en-US"/>
              <a:t>I can use the word character to describe a story from this unit. Remember the myth that we read about how Bear got a short tail? The main character in the story was Bear.</a:t>
            </a:r>
            <a:r>
              <a:rPr lang="en-US"/>
              <a:t> Have students take turns choosing an Academic Vocabulary word to use to tell something about a story they have read during this unit.</a:t>
            </a:r>
            <a:endParaRPr/>
          </a:p>
        </p:txBody>
      </p:sp>
      <p:sp>
        <p:nvSpPr>
          <p:cNvPr id="220" name="Google Shape;22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Display upper- and lowercase Nn.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Model how to write the uppercase letter N. Show students where to begin and how to form it. Have students practice writing the letter in the air with their fingers. Then repeat with the lowercase letter n.</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complete Handwriting p. 146 from the Resource Download Center to practice writing Nn. </a:t>
            </a:r>
            <a:r>
              <a:rPr b="1" i="0" lang="en-US" u="none" strike="noStrike"/>
              <a:t>Click path: Realize -&gt; Table of Contents -&gt; Resource Download Center -&gt; Handwriting Practice -&gt; U3W5L1 Handwriting Practice</a:t>
            </a:r>
            <a:endParaRPr b="1"/>
          </a:p>
        </p:txBody>
      </p:sp>
      <p:sp>
        <p:nvSpPr>
          <p:cNvPr id="233" name="Google Shape;23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Before publishing their work, authors check and revise their writing. They make sure to use punctuation at the end of sentences. Periods show readers where the end of a telling, or declarative, sentence is so they know when to pause before starting a new sentence.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Gather students and read them a short book from the stack. As you read aloud, do not stop for punctuation. Continue reading in run-on sentences until students notice a problem. When you stop reading, explain that you read the story without paying attention to punctuation. Say: Punctuation at the end of a sentence is important because it separates ideas. It makes readers stop and take a breath after each sentence. Without punctuation, words in a sentence do not make sense. Reread the same story, this time stopping deliberately at periods in a sentence.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Page through other stack books and point out punctuation at the ends of sentences. Students may also point out question marks and exclamation points. Explain that these punctuation marks show a question and feeling. Write a simple sentence from a stack text on the board, but do not include end punctuation. Show students how to edit the sentence by adding a period to the end. Then show them how to edit the sentence by replacing the period with a question mark or an exclamation point. How does the sentence change?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Direct students to complete p. 209 of the Student Interactive.</a:t>
            </a:r>
            <a:endParaRPr/>
          </a:p>
        </p:txBody>
      </p:sp>
      <p:sp>
        <p:nvSpPr>
          <p:cNvPr id="246" name="Google Shape;24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56032" rtl="0" algn="l">
              <a:lnSpc>
                <a:spcPct val="100000"/>
              </a:lnSpc>
              <a:spcBef>
                <a:spcPts val="0"/>
              </a:spcBef>
              <a:spcAft>
                <a:spcPts val="0"/>
              </a:spcAft>
              <a:buClr>
                <a:schemeClr val="dk1"/>
              </a:buClr>
              <a:buSzPts val="1200"/>
              <a:buFont typeface="Calibri"/>
              <a:buAutoNum type="arabicPeriod"/>
            </a:pPr>
            <a:r>
              <a:rPr lang="en-US"/>
              <a:t>Today, students should look at all the fiction books they have written this unit and choose the one they would like to publish. Then they should review that book for proper punctuation.</a:t>
            </a:r>
            <a:endParaRPr/>
          </a:p>
          <a:p>
            <a:pPr indent="-213359" lvl="1" marL="713232" rtl="0" algn="l">
              <a:lnSpc>
                <a:spcPct val="100000"/>
              </a:lnSpc>
              <a:spcBef>
                <a:spcPts val="0"/>
              </a:spcBef>
              <a:spcAft>
                <a:spcPts val="0"/>
              </a:spcAft>
              <a:buClr>
                <a:schemeClr val="dk1"/>
              </a:buClr>
              <a:buSzPts val="1200"/>
              <a:buFont typeface="Calibri"/>
              <a:buChar char="•"/>
            </a:pPr>
            <a:r>
              <a:rPr lang="en-US"/>
              <a:t>Modeled Write sentences and add periods at the end. </a:t>
            </a:r>
            <a:endParaRPr/>
          </a:p>
          <a:p>
            <a:pPr indent="-213359" lvl="1" marL="713232" rtl="0" algn="l">
              <a:lnSpc>
                <a:spcPct val="100000"/>
              </a:lnSpc>
              <a:spcBef>
                <a:spcPts val="0"/>
              </a:spcBef>
              <a:spcAft>
                <a:spcPts val="0"/>
              </a:spcAft>
              <a:buClr>
                <a:schemeClr val="dk1"/>
              </a:buClr>
              <a:buSzPts val="1200"/>
              <a:buFont typeface="Calibri"/>
              <a:buChar char="•"/>
            </a:pPr>
            <a:r>
              <a:rPr lang="en-US"/>
              <a:t>Shared As students share their ideas, transcribe their sentences and include punctuation. </a:t>
            </a:r>
            <a:endParaRPr/>
          </a:p>
          <a:p>
            <a:pPr indent="-213359" lvl="1" marL="713232" rtl="0" algn="l">
              <a:lnSpc>
                <a:spcPct val="100000"/>
              </a:lnSpc>
              <a:spcBef>
                <a:spcPts val="0"/>
              </a:spcBef>
              <a:spcAft>
                <a:spcPts val="0"/>
              </a:spcAft>
              <a:buClr>
                <a:schemeClr val="dk1"/>
              </a:buClr>
              <a:buSzPts val="1200"/>
              <a:buFont typeface="Calibri"/>
              <a:buChar char="•"/>
            </a:pPr>
            <a:r>
              <a:rPr lang="en-US"/>
              <a:t>Guided Guide students to use periods in their writing to separate their sentences.</a:t>
            </a:r>
            <a:endParaRPr/>
          </a:p>
          <a:p>
            <a:pPr indent="-213359" lvl="0" marL="256032" rtl="0" algn="l">
              <a:lnSpc>
                <a:spcPct val="100000"/>
              </a:lnSpc>
              <a:spcBef>
                <a:spcPts val="0"/>
              </a:spcBef>
              <a:spcAft>
                <a:spcPts val="0"/>
              </a:spcAft>
              <a:buClr>
                <a:schemeClr val="dk1"/>
              </a:buClr>
              <a:buSzPts val="1200"/>
              <a:buFont typeface="Calibri"/>
              <a:buAutoNum type="arabicPeriod"/>
            </a:pPr>
            <a:r>
              <a:rPr lang="en-US"/>
              <a:t>If they finish reviewing for punctuation, they can continue adding details or editing other parts of their book.</a:t>
            </a:r>
            <a:endParaRPr b="1"/>
          </a:p>
          <a:p>
            <a:pPr indent="-213359" lvl="0" marL="256032" rtl="0" algn="l">
              <a:lnSpc>
                <a:spcPct val="100000"/>
              </a:lnSpc>
              <a:spcBef>
                <a:spcPts val="0"/>
              </a:spcBef>
              <a:spcAft>
                <a:spcPts val="0"/>
              </a:spcAft>
              <a:buClr>
                <a:schemeClr val="dk1"/>
              </a:buClr>
              <a:buSzPts val="1200"/>
              <a:buFont typeface="Calibri"/>
              <a:buAutoNum type="arabicPeriod"/>
            </a:pPr>
            <a:r>
              <a:rPr lang="en-US"/>
              <a:t>As students write, use the conference prompts in the Teacher’s Edition or Resource Download Center to provide support. </a:t>
            </a:r>
            <a:r>
              <a:rPr b="1" lang="en-US"/>
              <a:t>Click path: Table of Contents -&gt; Resource Download Center -&gt; Writing Workshop Conference Notes</a:t>
            </a:r>
            <a:endParaRPr/>
          </a:p>
          <a:p>
            <a:pPr indent="-213359" lvl="0" marL="256032" marR="0" rtl="0" algn="l">
              <a:lnSpc>
                <a:spcPct val="100000"/>
              </a:lnSpc>
              <a:spcBef>
                <a:spcPts val="0"/>
              </a:spcBef>
              <a:spcAft>
                <a:spcPts val="0"/>
              </a:spcAft>
              <a:buClr>
                <a:schemeClr val="dk1"/>
              </a:buClr>
              <a:buSzPts val="1200"/>
              <a:buFont typeface="Calibri"/>
              <a:buAutoNum type="arabicPeriod"/>
            </a:pPr>
            <a:r>
              <a:rPr lang="en-US"/>
              <a:t>Call on a few students with whom you conferred to show their revisions to the class. Have the student explain why periods are important at the ends of sentences.</a:t>
            </a:r>
            <a:endParaRPr i="0" u="none" strike="noStrike"/>
          </a:p>
        </p:txBody>
      </p:sp>
      <p:sp>
        <p:nvSpPr>
          <p:cNvPr id="259" name="Google Shape;25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marR="0" rtl="0" algn="l">
              <a:lnSpc>
                <a:spcPct val="100000"/>
              </a:lnSpc>
              <a:spcBef>
                <a:spcPts val="0"/>
              </a:spcBef>
              <a:spcAft>
                <a:spcPts val="0"/>
              </a:spcAft>
              <a:buClr>
                <a:schemeClr val="dk1"/>
              </a:buClr>
              <a:buSzPts val="1200"/>
              <a:buFont typeface="Calibri"/>
              <a:buAutoNum type="arabicPeriod"/>
            </a:pPr>
            <a:r>
              <a:rPr lang="en-US"/>
              <a:t>Remind students that prepositions show relationships between things, such as being from somewhere or of something. </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Model using prepositions for students. Describe features of the classroom. Say, for example, </a:t>
            </a:r>
            <a:r>
              <a:rPr i="1" lang="en-US"/>
              <a:t>The desk is by the wall. </a:t>
            </a:r>
            <a:r>
              <a:rPr lang="en-US"/>
              <a:t>Or, </a:t>
            </a:r>
            <a:r>
              <a:rPr i="1" lang="en-US"/>
              <a:t>The sink is for washing hands. </a:t>
            </a:r>
            <a:r>
              <a:rPr lang="en-US"/>
              <a:t>Adapt these suggested sentences to features in your classroom. </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Have students practice using prepositions and prepositional phrases to describe features of the classroom. Students can volunteer individually or work in groups.</a:t>
            </a:r>
            <a:endParaRPr i="0" u="none" strike="noStrike"/>
          </a:p>
        </p:txBody>
      </p:sp>
      <p:sp>
        <p:nvSpPr>
          <p:cNvPr id="272" name="Google Shape;27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2" name="Google Shape;28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2" rtl="0" algn="l">
              <a:lnSpc>
                <a:spcPct val="100000"/>
              </a:lnSpc>
              <a:spcBef>
                <a:spcPts val="0"/>
              </a:spcBef>
              <a:spcAft>
                <a:spcPts val="0"/>
              </a:spcAft>
              <a:buClr>
                <a:schemeClr val="dk1"/>
              </a:buClr>
              <a:buSzPts val="1200"/>
              <a:buFont typeface="Calibri"/>
              <a:buAutoNum type="arabicPeriod"/>
            </a:pPr>
            <a:r>
              <a:rPr lang="en-US"/>
              <a:t>Write the word kit on the board. </a:t>
            </a:r>
            <a:r>
              <a:rPr i="1" lang="en-US"/>
              <a:t>This is the word kit. Listen as I read the word: /k/ /i/ /t/, kit. I hear the sound /i/ in the middle of kit. Say the sound /i/ with me. Which letter makes the sound /i/?</a:t>
            </a:r>
            <a:r>
              <a:rPr lang="en-US"/>
              <a:t> Have students identify the letter i.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Display the kite Picture Card. </a:t>
            </a:r>
            <a:r>
              <a:rPr b="1" lang="en-US"/>
              <a:t>Click path -&gt; Table of Contents -&gt; Unit 3 Week 5 Informational Text -&gt; Lesson 2 </a:t>
            </a:r>
            <a:r>
              <a:rPr lang="en-US"/>
              <a:t>Write kite on the board. </a:t>
            </a:r>
            <a:r>
              <a:rPr i="1" lang="en-US"/>
              <a:t>This is the word kite. In the word kite, I hear the sounds /k/ /ī/ /t/. The middle sound in kite is /ī/. Say the sound /ī/ with me. </a:t>
            </a:r>
            <a:endParaRPr/>
          </a:p>
          <a:p>
            <a:pPr indent="0" lvl="0" marL="457200" rtl="0" algn="l">
              <a:lnSpc>
                <a:spcPct val="100000"/>
              </a:lnSpc>
              <a:spcBef>
                <a:spcPts val="0"/>
              </a:spcBef>
              <a:spcAft>
                <a:spcPts val="0"/>
              </a:spcAft>
              <a:buSzPts val="1400"/>
              <a:buNone/>
            </a:pPr>
            <a:r>
              <a:t/>
            </a:r>
            <a:endParaRPr i="1"/>
          </a:p>
          <a:p>
            <a:pPr indent="-118871" lvl="0" marL="237743" rtl="0" algn="l">
              <a:lnSpc>
                <a:spcPct val="100000"/>
              </a:lnSpc>
              <a:spcBef>
                <a:spcPts val="0"/>
              </a:spcBef>
              <a:spcAft>
                <a:spcPts val="0"/>
              </a:spcAft>
              <a:buClr>
                <a:schemeClr val="dk1"/>
              </a:buClr>
              <a:buSzPts val="1200"/>
              <a:buFont typeface="Calibri"/>
              <a:buNone/>
            </a:pPr>
            <a:r>
              <a:t/>
            </a:r>
            <a:endParaRPr/>
          </a:p>
        </p:txBody>
      </p:sp>
      <p:sp>
        <p:nvSpPr>
          <p:cNvPr id="293" name="Google Shape;29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5c0f108314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25c0f108314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Have students turn to p. 178 in the Student Interactive. Have students trace the letter i in the word sit. </a:t>
            </a:r>
            <a:r>
              <a:rPr i="1" lang="en-US"/>
              <a:t>Let’s read this word together: /s/ /i/ /t/, sit. The word is sit. Now let’s write the word sit on the line. </a:t>
            </a:r>
            <a:r>
              <a:rPr lang="en-US"/>
              <a:t>Have students write the word sit on the line and then match it to the picture of a person sitting.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complete the rest of p. 178 in the Student Interactive.</a:t>
            </a:r>
            <a:endParaRPr/>
          </a:p>
        </p:txBody>
      </p:sp>
      <p:sp>
        <p:nvSpPr>
          <p:cNvPr id="306" name="Google Shape;306;g25c0f108314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SzPts val="1200"/>
              <a:buFont typeface="Calibri"/>
              <a:buAutoNum type="arabicPeriod"/>
            </a:pPr>
            <a:r>
              <a:rPr lang="en-US"/>
              <a:t>Tell students that high-frequency words are words that they will hear and see over and over in texts. Write and read the words funny, were, and some. Have students </a:t>
            </a:r>
            <a:endParaRPr/>
          </a:p>
          <a:p>
            <a:pPr indent="-195072" lvl="1" marL="694943" rtl="0" algn="l">
              <a:lnSpc>
                <a:spcPct val="100000"/>
              </a:lnSpc>
              <a:spcBef>
                <a:spcPts val="0"/>
              </a:spcBef>
              <a:spcAft>
                <a:spcPts val="0"/>
              </a:spcAft>
              <a:buSzPts val="1200"/>
              <a:buFont typeface="Calibri"/>
              <a:buChar char="•"/>
            </a:pPr>
            <a:r>
              <a:rPr lang="en-US"/>
              <a:t>read each word. </a:t>
            </a:r>
            <a:endParaRPr/>
          </a:p>
          <a:p>
            <a:pPr indent="-195072" lvl="1" marL="694943" rtl="0" algn="l">
              <a:lnSpc>
                <a:spcPct val="100000"/>
              </a:lnSpc>
              <a:spcBef>
                <a:spcPts val="0"/>
              </a:spcBef>
              <a:spcAft>
                <a:spcPts val="0"/>
              </a:spcAft>
              <a:buSzPts val="1200"/>
              <a:buFont typeface="Calibri"/>
              <a:buChar char="•"/>
            </a:pPr>
            <a:r>
              <a:rPr lang="en-US"/>
              <a:t>spell each word, clapping as they say each letter.</a:t>
            </a:r>
            <a:endParaRPr i="0" u="none" strike="noStrike"/>
          </a:p>
        </p:txBody>
      </p:sp>
      <p:sp>
        <p:nvSpPr>
          <p:cNvPr id="319" name="Google Shape;319;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Introduce the selection vocabulary words from the Student Interactive p. 190: octopus, jellyfish, creatures.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As you read each word, have students look at the pictures and say what each word means.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say what they already know about the words. Suggest that they use the pictures as support. Ask students whether they have ever seen any of these animals at an aquarium or on television.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Say: </a:t>
            </a:r>
            <a:r>
              <a:rPr i="1" lang="en-US"/>
              <a:t>These words can help us understand the myth Mosni Can Help. As we read, look for these words.</a:t>
            </a:r>
            <a:endParaRPr i="1"/>
          </a:p>
        </p:txBody>
      </p:sp>
      <p:sp>
        <p:nvSpPr>
          <p:cNvPr id="332" name="Google Shape;332;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Guide students to recognize that sentences are comprised of words separated by spaces and recognize word boundaries. Say: All texts are made up of sentences. Sentences are made up of words separated by spaces. Explain that students can find sentences by looking for a capital letter at the beginning and a punctuation mark at the end.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identify the spaces between words, the capital letter at the beginning, and the punctuation mark at the end of each sentence on p. 190 of the Student Interactive.</a:t>
            </a:r>
            <a:endParaRPr i="1"/>
          </a:p>
        </p:txBody>
      </p:sp>
      <p:sp>
        <p:nvSpPr>
          <p:cNvPr id="344" name="Google Shape;344;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Discuss the First Read Strategies. In this first read, prompt students to read for understanding and enjoyment. After students complete the First Read, ask: What part of the story did you like most? Were there any parts that surprised you?</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READ Read or listen to the text. Work to understand the main plot events.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LOOK Look at the pictures to help understand the text.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ASK Generate, or ask, questions about the text to deepen understanding of the myth and its plot.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TALK Talk to a partner about the text and retell it.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Help students read the whole text independently, in pairs, or as a whole class. Use the First Read notes to help students connect with the text and to monitor comprehension.</a:t>
            </a:r>
            <a:endParaRPr/>
          </a:p>
        </p:txBody>
      </p:sp>
      <p:sp>
        <p:nvSpPr>
          <p:cNvPr id="357" name="Google Shape;35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Clr>
                <a:schemeClr val="dk1"/>
              </a:buClr>
              <a:buSzPts val="1200"/>
              <a:buFont typeface="Calibri"/>
              <a:buAutoNum type="arabicPeriod"/>
            </a:pPr>
            <a:r>
              <a:rPr lang="en-US"/>
              <a:t>Look together at the text.</a:t>
            </a:r>
            <a:endParaRPr/>
          </a:p>
          <a:p>
            <a:pPr indent="-215900" lvl="0" marL="228600" rtl="0" algn="l">
              <a:lnSpc>
                <a:spcPct val="100000"/>
              </a:lnSpc>
              <a:spcBef>
                <a:spcPts val="0"/>
              </a:spcBef>
              <a:spcAft>
                <a:spcPts val="0"/>
              </a:spcAft>
              <a:buClr>
                <a:schemeClr val="dk1"/>
              </a:buClr>
              <a:buSzPts val="1200"/>
              <a:buFont typeface="Calibri"/>
              <a:buAutoNum type="arabicPeriod"/>
            </a:pPr>
            <a:r>
              <a:rPr lang="en-US"/>
              <a:t>THINK ALOUD </a:t>
            </a:r>
            <a:r>
              <a:rPr i="1" lang="en-US"/>
              <a:t>Before I start to read, I ask myself questions. What will happen in this story? Hant Caai has a problem. He needs help to make a beach. Who will help him? I’m going to read to answer my question.</a:t>
            </a:r>
            <a:endParaRPr i="1"/>
          </a:p>
        </p:txBody>
      </p:sp>
      <p:sp>
        <p:nvSpPr>
          <p:cNvPr id="369" name="Google Shape;369;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p:txBody>
      </p:sp>
      <p:sp>
        <p:nvSpPr>
          <p:cNvPr id="382" name="Google Shape;38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Clr>
                <a:schemeClr val="dk1"/>
              </a:buClr>
              <a:buSzPts val="1200"/>
              <a:buFont typeface="Calibri"/>
              <a:buAutoNum type="arabicPeriod"/>
            </a:pPr>
            <a:r>
              <a:rPr i="0" lang="en-US" u="none" strike="noStrike"/>
              <a:t>Read together.</a:t>
            </a:r>
            <a:endParaRPr/>
          </a:p>
          <a:p>
            <a:pPr indent="-215900" lvl="0" marL="228600" marR="0" rtl="0" algn="l">
              <a:lnSpc>
                <a:spcPct val="100000"/>
              </a:lnSpc>
              <a:spcBef>
                <a:spcPts val="0"/>
              </a:spcBef>
              <a:spcAft>
                <a:spcPts val="0"/>
              </a:spcAft>
              <a:buClr>
                <a:schemeClr val="dk1"/>
              </a:buClr>
              <a:buSzPts val="1200"/>
              <a:buFont typeface="Calibri"/>
              <a:buAutoNum type="arabicPeriod"/>
            </a:pPr>
            <a:r>
              <a:rPr lang="en-US"/>
              <a:t>THINK ALOUD </a:t>
            </a:r>
            <a:r>
              <a:rPr i="1" lang="en-US"/>
              <a:t>Mosni tells Hant Caai that she can help him. I think this is an important part of the story’s plot. Hant Caai was trying to solve a problem. Now someone will help him. This is the resolution to his problem.</a:t>
            </a:r>
            <a:endParaRPr i="1"/>
          </a:p>
        </p:txBody>
      </p:sp>
      <p:sp>
        <p:nvSpPr>
          <p:cNvPr id="394" name="Google Shape;394;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a:t>
            </a:r>
            <a:r>
              <a:rPr lang="en-US">
                <a:solidFill>
                  <a:srgbClr val="000000"/>
                </a:solidFill>
              </a:rPr>
              <a:t>t</a:t>
            </a:r>
            <a:r>
              <a:rPr i="0" lang="en-US" u="none" strike="noStrike">
                <a:solidFill>
                  <a:srgbClr val="000000"/>
                </a:solidFill>
              </a:rPr>
              <a:t>ogether. </a:t>
            </a:r>
            <a:br>
              <a:rPr lang="en-US"/>
            </a:br>
            <a:endParaRPr i="0" u="none" strike="noStrike">
              <a:solidFill>
                <a:srgbClr val="000000"/>
              </a:solidFill>
            </a:endParaRPr>
          </a:p>
        </p:txBody>
      </p:sp>
      <p:sp>
        <p:nvSpPr>
          <p:cNvPr id="407" name="Google Shape;407;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16d5158540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g216d5158540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Prompt students for their initial responses to the text. </a:t>
            </a:r>
            <a:endParaRPr/>
          </a:p>
          <a:p>
            <a:pPr indent="-228600" lvl="1" marL="728471" rtl="0" algn="l">
              <a:lnSpc>
                <a:spcPct val="100000"/>
              </a:lnSpc>
              <a:spcBef>
                <a:spcPts val="0"/>
              </a:spcBef>
              <a:spcAft>
                <a:spcPts val="0"/>
              </a:spcAft>
              <a:buClr>
                <a:schemeClr val="dk1"/>
              </a:buClr>
              <a:buSzPts val="1200"/>
              <a:buFont typeface="Calibri"/>
              <a:buChar char="•"/>
            </a:pPr>
            <a:r>
              <a:rPr lang="en-US"/>
              <a:t>Talk Ask students what they thought about the text. Ask them how the text made them feel. Ask them what their favorite moment in the text was. </a:t>
            </a:r>
            <a:endParaRPr/>
          </a:p>
          <a:p>
            <a:pPr indent="-228600" lvl="1" marL="728471" rtl="0" algn="l">
              <a:lnSpc>
                <a:spcPct val="100000"/>
              </a:lnSpc>
              <a:spcBef>
                <a:spcPts val="0"/>
              </a:spcBef>
              <a:spcAft>
                <a:spcPts val="0"/>
              </a:spcAft>
              <a:buClr>
                <a:schemeClr val="dk1"/>
              </a:buClr>
              <a:buSzPts val="1200"/>
              <a:buFont typeface="Calibri"/>
              <a:buChar char="•"/>
            </a:pPr>
            <a:r>
              <a:rPr lang="en-US"/>
              <a:t>Write or Draw Have students write or draw to respond to the text. Ask them to show or describe what the text made them think about and how the characters or plot reminded them of something in their own lives.</a:t>
            </a:r>
            <a:endParaRPr i="0" u="none" strike="noStrike"/>
          </a:p>
        </p:txBody>
      </p:sp>
      <p:sp>
        <p:nvSpPr>
          <p:cNvPr id="419" name="Google Shape;419;g216d5158540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Explain to students that they can use illustrations to clarify the meanings of unknown words. </a:t>
            </a:r>
            <a:endParaRPr/>
          </a:p>
          <a:p>
            <a:pPr indent="-195072" lvl="1" marL="694943" rtl="0" algn="l">
              <a:lnSpc>
                <a:spcPct val="100000"/>
              </a:lnSpc>
              <a:spcBef>
                <a:spcPts val="0"/>
              </a:spcBef>
              <a:spcAft>
                <a:spcPts val="0"/>
              </a:spcAft>
              <a:buClr>
                <a:schemeClr val="dk1"/>
              </a:buClr>
              <a:buSzPts val="1200"/>
              <a:buFont typeface="Calibri"/>
              <a:buChar char="•"/>
            </a:pPr>
            <a:r>
              <a:rPr lang="en-US"/>
              <a:t>Look: Pay attention to the illustrations for clues to what an unknown word might mean. </a:t>
            </a:r>
            <a:endParaRPr/>
          </a:p>
          <a:p>
            <a:pPr indent="-195072" lvl="1" marL="694943" rtl="0" algn="l">
              <a:lnSpc>
                <a:spcPct val="100000"/>
              </a:lnSpc>
              <a:spcBef>
                <a:spcPts val="0"/>
              </a:spcBef>
              <a:spcAft>
                <a:spcPts val="0"/>
              </a:spcAft>
              <a:buClr>
                <a:schemeClr val="dk1"/>
              </a:buClr>
              <a:buSzPts val="1200"/>
              <a:buFont typeface="Calibri"/>
              <a:buChar char="•"/>
            </a:pPr>
            <a:r>
              <a:rPr lang="en-US"/>
              <a:t>Read: Read the whole sentence that contains the unknown word. </a:t>
            </a:r>
            <a:endParaRPr/>
          </a:p>
          <a:p>
            <a:pPr indent="-195072" lvl="1" marL="694943" rtl="0" algn="l">
              <a:lnSpc>
                <a:spcPct val="100000"/>
              </a:lnSpc>
              <a:spcBef>
                <a:spcPts val="0"/>
              </a:spcBef>
              <a:spcAft>
                <a:spcPts val="0"/>
              </a:spcAft>
              <a:buClr>
                <a:schemeClr val="dk1"/>
              </a:buClr>
              <a:buSzPts val="1200"/>
              <a:buFont typeface="Calibri"/>
              <a:buChar char="•"/>
            </a:pPr>
            <a:r>
              <a:rPr lang="en-US"/>
              <a:t>Think: Think about what part of the sentence the picture shows. Does that help you understand the meaning of the word?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turn to p. 200 in the Student Interactive. Model the activity using the word octopus. Say: </a:t>
            </a:r>
            <a:r>
              <a:rPr i="1" lang="en-US"/>
              <a:t>These pictures are from the story. Which picture shows an octopus? Indicate to students that the second image from the top shows an octopus. Explain that an octopus is a sea animal with eight arms.</a:t>
            </a:r>
            <a:endParaRPr i="1"/>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use the strategies for developing vocabulary.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practice clarifying word meanings using illustrations by completing the rest of the activity on p. 200 in the Student Interactive.</a:t>
            </a:r>
            <a:endParaRPr i="0" u="none" strike="noStrike"/>
          </a:p>
        </p:txBody>
      </p:sp>
      <p:sp>
        <p:nvSpPr>
          <p:cNvPr id="431" name="Google Shape;431;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 name="Google Shape;10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marR="0" rtl="0" algn="l">
              <a:lnSpc>
                <a:spcPct val="100000"/>
              </a:lnSpc>
              <a:spcBef>
                <a:spcPts val="0"/>
              </a:spcBef>
              <a:spcAft>
                <a:spcPts val="0"/>
              </a:spcAft>
              <a:buClr>
                <a:schemeClr val="dk1"/>
              </a:buClr>
              <a:buSzPts val="1200"/>
              <a:buFont typeface="Calibri"/>
              <a:buAutoNum type="arabicPeriod"/>
            </a:pPr>
            <a:r>
              <a:rPr lang="en-US"/>
              <a:t>Have students complete the Check for Understanding on p. 201 in the Student Interactive.</a:t>
            </a:r>
            <a:endParaRPr/>
          </a:p>
        </p:txBody>
      </p:sp>
      <p:sp>
        <p:nvSpPr>
          <p:cNvPr id="444" name="Google Shape;444;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Authors capitalize important words in their sentences. Names are always capitalized.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Say: </a:t>
            </a:r>
            <a:r>
              <a:rPr i="1" lang="en-US"/>
              <a:t>Good writers go back and revise their work to make sure they have capitalized all the correct words in their story. If we didn’t capitalize a letter that should be capitalized, we can edit, or fix, it. Let’s talk about what words we should capitalize in our writing. One type of word that should be capitalized is a name. When we name a specific person or animal, the word should be capitalized.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Go through a stack text and point out the names in the story. Think aloud that it must be a name of a person or animal since the letter is capitalized. Write a sentence from a stack book on the board, but do not capitalize the character names. Work with students to edit the sentence for proper capitalization, crossing out the lowercase letters and writing the appropriate capital letters above them.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complete the activity on p. 210 of the Student Interactive.</a:t>
            </a:r>
            <a:endParaRPr/>
          </a:p>
        </p:txBody>
      </p:sp>
      <p:sp>
        <p:nvSpPr>
          <p:cNvPr id="457" name="Google Shape;457;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Have students spend independent writing time editing their books. First, they should check their work for correct capitalization.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Then they should reread their book and make sure all of the sentences and pictures are complete.</a:t>
            </a:r>
            <a:endParaRPr/>
          </a:p>
          <a:p>
            <a:pPr indent="-195072" lvl="1" marL="694943" rtl="0" algn="l">
              <a:lnSpc>
                <a:spcPct val="100000"/>
              </a:lnSpc>
              <a:spcBef>
                <a:spcPts val="0"/>
              </a:spcBef>
              <a:spcAft>
                <a:spcPts val="0"/>
              </a:spcAft>
              <a:buClr>
                <a:schemeClr val="dk1"/>
              </a:buClr>
              <a:buSzPts val="1200"/>
              <a:buFont typeface="Calibri"/>
              <a:buChar char="•"/>
            </a:pPr>
            <a:r>
              <a:rPr lang="en-US"/>
              <a:t>Modeled Go back to the student’s writing and model editing words for capitalization. </a:t>
            </a:r>
            <a:endParaRPr/>
          </a:p>
          <a:p>
            <a:pPr indent="-195072" lvl="1" marL="694943" rtl="0" algn="l">
              <a:lnSpc>
                <a:spcPct val="100000"/>
              </a:lnSpc>
              <a:spcBef>
                <a:spcPts val="0"/>
              </a:spcBef>
              <a:spcAft>
                <a:spcPts val="0"/>
              </a:spcAft>
              <a:buClr>
                <a:schemeClr val="dk1"/>
              </a:buClr>
              <a:buSzPts val="1200"/>
              <a:buFont typeface="Calibri"/>
              <a:buChar char="•"/>
            </a:pPr>
            <a:r>
              <a:rPr lang="en-US"/>
              <a:t>Shared Have students identify capitals used in their writing. </a:t>
            </a:r>
            <a:endParaRPr/>
          </a:p>
          <a:p>
            <a:pPr indent="-195072" lvl="1" marL="694943" rtl="0" algn="l">
              <a:lnSpc>
                <a:spcPct val="100000"/>
              </a:lnSpc>
              <a:spcBef>
                <a:spcPts val="0"/>
              </a:spcBef>
              <a:spcAft>
                <a:spcPts val="0"/>
              </a:spcAft>
              <a:buClr>
                <a:schemeClr val="dk1"/>
              </a:buClr>
              <a:buSzPts val="1200"/>
              <a:buFont typeface="Calibri"/>
              <a:buChar char="•"/>
            </a:pPr>
            <a:r>
              <a:rPr lang="en-US"/>
              <a:t>Guided Use a stack text to provide explicit instruction about capitalizing words.</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As students write, use the conference prompts in the Teacher’s Edition or Resource Download Center to provide support. </a:t>
            </a:r>
            <a:r>
              <a:rPr b="1" lang="en-US"/>
              <a:t>Click path: Table of Contents -&gt; Resource Download Center -&gt; Writing Workshop Conference Notes</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Call on a few students to show their revisions to the class. Prompt students to explain why it is important to go back and check for capitalization of names in a story.</a:t>
            </a:r>
            <a:endParaRPr/>
          </a:p>
        </p:txBody>
      </p:sp>
      <p:sp>
        <p:nvSpPr>
          <p:cNvPr id="470" name="Google Shape;470;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Remind students that words can have long vowel sounds and short vowel sounds. The word bit has a short i vowel sound. The word bite has a long i sound. Say some words and ask students if they hear a long or short vowel sound: hit, high, fine, fin, tip, type.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turn to p. 206 in the Student Interactive. Have students point to the first picture. This is a toolkit. I hear a short i in the word kit. Ask students to point to the second picture and say its name. This is a kite. I hear long i in the word kite. Have students repeat the words. Then have them say the vowel sound as they trace the uppercase and lowercase Ii.</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Explain that you are going to say some words. If the word has the short i sound as in kit, they should draw the picture in the first column. If it has the long i sound, they should draw it in the column under the kite. Then say the four words aloud, allowing enough time between each one for students to draw the pictures: pin, smile, bike, gift.</a:t>
            </a:r>
            <a:endParaRPr/>
          </a:p>
          <a:p>
            <a:pPr indent="-118871" lvl="0" marL="237743" marR="0" rtl="0" algn="l">
              <a:lnSpc>
                <a:spcPct val="100000"/>
              </a:lnSpc>
              <a:spcBef>
                <a:spcPts val="0"/>
              </a:spcBef>
              <a:spcAft>
                <a:spcPts val="0"/>
              </a:spcAft>
              <a:buClr>
                <a:srgbClr val="000000"/>
              </a:buClr>
              <a:buSzPts val="1200"/>
              <a:buFont typeface="Calibri"/>
              <a:buNone/>
            </a:pPr>
            <a:r>
              <a:t/>
            </a:r>
            <a:endParaRPr b="1"/>
          </a:p>
        </p:txBody>
      </p:sp>
      <p:sp>
        <p:nvSpPr>
          <p:cNvPr id="483" name="Google Shape;483;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Say to students: </a:t>
            </a:r>
            <a:r>
              <a:rPr i="1" lang="en-US"/>
              <a:t>You can use prepositions to tell when things happened or how events are related. I can say, "I will go to a movie next Saturday." The preposition next tells when I will go to a movie. </a:t>
            </a:r>
            <a:endParaRPr/>
          </a:p>
          <a:p>
            <a:pPr indent="-195072" lvl="0" marL="237743" rtl="0" algn="l">
              <a:lnSpc>
                <a:spcPct val="100000"/>
              </a:lnSpc>
              <a:spcBef>
                <a:spcPts val="0"/>
              </a:spcBef>
              <a:spcAft>
                <a:spcPts val="0"/>
              </a:spcAft>
              <a:buClr>
                <a:schemeClr val="dk1"/>
              </a:buClr>
              <a:buSzPts val="1200"/>
              <a:buFont typeface="Calibri"/>
              <a:buAutoNum type="arabicPeriod"/>
            </a:pPr>
            <a:r>
              <a:rPr i="1" lang="en-US"/>
              <a:t>The prepositions before, after, on, and in are other prepositions I can use to tell when something will happen or has happened. I can say, “I will go to a movie on Friday.” The preposition on helps tell when I will go to the movie.</a:t>
            </a:r>
            <a:r>
              <a:rPr lang="en-US"/>
              <a:t> Say the following sentences. Ask students to identify the preposition that tells when. I have an appointment in two days. She will do her homework before dinner. We have a test on Thursday. Let's play a game after dinner.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take turns constructing sentences using the prepositions before and after. Provide sentence frames if necessary.</a:t>
            </a:r>
            <a:endParaRPr i="0" u="none" strike="noStrike"/>
          </a:p>
        </p:txBody>
      </p:sp>
      <p:sp>
        <p:nvSpPr>
          <p:cNvPr id="496" name="Google Shape;49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7" name="Google Shape;507;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marR="0" rtl="0" algn="l">
              <a:lnSpc>
                <a:spcPct val="100000"/>
              </a:lnSpc>
              <a:spcBef>
                <a:spcPts val="0"/>
              </a:spcBef>
              <a:spcAft>
                <a:spcPts val="0"/>
              </a:spcAft>
              <a:buClr>
                <a:schemeClr val="dk1"/>
              </a:buClr>
              <a:buSzPts val="1200"/>
              <a:buFont typeface="Calibri"/>
              <a:buAutoNum type="arabicPeriod"/>
            </a:pPr>
            <a:r>
              <a:rPr lang="en-US"/>
              <a:t>Tell students that today they will continue listening for and saying the sounds /i/ and /ī/. Display the wig Picture Card. </a:t>
            </a:r>
            <a:r>
              <a:rPr b="1" lang="en-US"/>
              <a:t>Click path -&gt; Table of Contents -&gt; Unit 3 Week 5 Myth -&gt; Lesson 3 </a:t>
            </a:r>
            <a:r>
              <a:rPr i="1" lang="en-US"/>
              <a:t>This is a picture of a wig. Listen to the middle sound as I say this word: /w/ /i/ /g/. Does the word wig have the sound /i/ or /ī/ in the middle?</a:t>
            </a:r>
            <a:r>
              <a:rPr lang="en-US"/>
              <a:t> Students should say the sound /i/. Display the kite Picture Card. </a:t>
            </a:r>
            <a:r>
              <a:rPr b="1" lang="en-US"/>
              <a:t>Click path -&gt; Table of Contents -&gt; Unit 3 Week 5 Myth -&gt; Lesson 3 </a:t>
            </a:r>
            <a:r>
              <a:rPr i="1" lang="en-US"/>
              <a:t>This is a picture of a kite. Listen to the middle sound as I say this word: /k/ /ī/ /t/. Does the word kite have the sound /i/ or /ī/ in the middle? </a:t>
            </a:r>
            <a:r>
              <a:rPr lang="en-US"/>
              <a:t>Students should say the sound /ī/. </a:t>
            </a:r>
            <a:endParaRPr/>
          </a:p>
          <a:p>
            <a:pPr indent="0" lvl="0" marL="457200" rtl="0" algn="l">
              <a:lnSpc>
                <a:spcPct val="100000"/>
              </a:lnSpc>
              <a:spcBef>
                <a:spcPts val="0"/>
              </a:spcBef>
              <a:spcAft>
                <a:spcPts val="0"/>
              </a:spcAft>
              <a:buSzPts val="1400"/>
              <a:buNone/>
            </a:pPr>
            <a:r>
              <a:t/>
            </a:r>
            <a:endParaRPr/>
          </a:p>
        </p:txBody>
      </p:sp>
      <p:sp>
        <p:nvSpPr>
          <p:cNvPr id="518" name="Google Shape;51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marR="0" rtl="0" algn="l">
              <a:lnSpc>
                <a:spcPct val="100000"/>
              </a:lnSpc>
              <a:spcBef>
                <a:spcPts val="0"/>
              </a:spcBef>
              <a:spcAft>
                <a:spcPts val="0"/>
              </a:spcAft>
              <a:buClr>
                <a:schemeClr val="dk1"/>
              </a:buClr>
              <a:buSzPts val="1200"/>
              <a:buFont typeface="Calibri"/>
              <a:buAutoNum type="arabicPeriod"/>
            </a:pPr>
            <a:r>
              <a:rPr lang="en-US"/>
              <a:t>Have students turn to p. 179 in the Student Interactive. Tell them they will circle the picture words with the middle sound /i/ and underline the picture words with the middle sound /ī/. Have students point to the first picture. </a:t>
            </a:r>
            <a:r>
              <a:rPr i="1" lang="en-US"/>
              <a:t>Listen to the sounds in this word: /r/ /ī/ /s/. Rice has the sound /ī/ in the middle, so we will underline the picture. </a:t>
            </a:r>
            <a:r>
              <a:rPr lang="en-US"/>
              <a:t>Name the pictures on p. 179 with students, and have them complete the page.</a:t>
            </a:r>
            <a:r>
              <a:rPr b="1" lang="en-US"/>
              <a:t> </a:t>
            </a:r>
            <a:endParaRPr/>
          </a:p>
          <a:p>
            <a:pPr indent="0" lvl="0" marL="457200" rtl="0" algn="l">
              <a:lnSpc>
                <a:spcPct val="100000"/>
              </a:lnSpc>
              <a:spcBef>
                <a:spcPts val="0"/>
              </a:spcBef>
              <a:spcAft>
                <a:spcPts val="0"/>
              </a:spcAft>
              <a:buSzPts val="1400"/>
              <a:buNone/>
            </a:pPr>
            <a:r>
              <a:t/>
            </a:r>
            <a:endParaRPr/>
          </a:p>
        </p:txBody>
      </p:sp>
      <p:sp>
        <p:nvSpPr>
          <p:cNvPr id="530" name="Google Shape;53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marR="0" rtl="0" algn="l">
              <a:lnSpc>
                <a:spcPct val="100000"/>
              </a:lnSpc>
              <a:spcBef>
                <a:spcPts val="0"/>
              </a:spcBef>
              <a:spcAft>
                <a:spcPts val="0"/>
              </a:spcAft>
              <a:buClr>
                <a:schemeClr val="dk1"/>
              </a:buClr>
              <a:buSzPts val="1200"/>
              <a:buFont typeface="Calibri"/>
              <a:buAutoNum type="arabicPeriod"/>
            </a:pPr>
            <a:r>
              <a:rPr lang="en-US"/>
              <a:t>Hold up the six Picture Card. </a:t>
            </a:r>
            <a:r>
              <a:rPr b="1" lang="en-US"/>
              <a:t>Click path -&gt; Table of Contents -&gt; Unit 3 Week 5 Myth -&gt; Lesson 3 </a:t>
            </a:r>
            <a:r>
              <a:rPr i="1" lang="en-US"/>
              <a:t>This is the number six. Listen to the sounds in the word: /s/ /i/ /ks/. What sound do you hear in the middle? (/i/) What letter spells the sound /i/? </a:t>
            </a:r>
            <a:r>
              <a:rPr lang="en-US"/>
              <a:t>(the letter i) Turn the card over and show students the spelling of the word. </a:t>
            </a:r>
            <a:r>
              <a:rPr i="1" lang="en-US"/>
              <a:t>Six is spelled s, i, x. </a:t>
            </a:r>
            <a:r>
              <a:rPr lang="en-US"/>
              <a:t>Point to each letter as you read the word. Repeat the routine for /ī/ spelled i_e using the five Picture Card.  </a:t>
            </a:r>
            <a:r>
              <a:rPr b="1" lang="en-US"/>
              <a:t>Click path -&gt; Table of Contents -&gt; Unit 3 Week 5 Myth -&gt; Lesson 3</a:t>
            </a:r>
            <a:endParaRPr/>
          </a:p>
          <a:p>
            <a:pPr indent="0" lvl="0" marL="457200" rtl="0" algn="l">
              <a:lnSpc>
                <a:spcPct val="100000"/>
              </a:lnSpc>
              <a:spcBef>
                <a:spcPts val="0"/>
              </a:spcBef>
              <a:spcAft>
                <a:spcPts val="0"/>
              </a:spcAft>
              <a:buSzPts val="1400"/>
              <a:buNone/>
            </a:pPr>
            <a:r>
              <a:t/>
            </a:r>
            <a:endParaRPr/>
          </a:p>
        </p:txBody>
      </p:sp>
      <p:sp>
        <p:nvSpPr>
          <p:cNvPr id="543" name="Google Shape;543;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marR="0" rtl="0" algn="l">
              <a:lnSpc>
                <a:spcPct val="100000"/>
              </a:lnSpc>
              <a:spcBef>
                <a:spcPts val="0"/>
              </a:spcBef>
              <a:spcAft>
                <a:spcPts val="0"/>
              </a:spcAft>
              <a:buClr>
                <a:schemeClr val="dk1"/>
              </a:buClr>
              <a:buSzPts val="1200"/>
              <a:buFont typeface="Calibri"/>
              <a:buAutoNum type="arabicPeriod"/>
            </a:pPr>
            <a:r>
              <a:rPr lang="en-US"/>
              <a:t>Have students turn to p. 180 in the Student Interactive. </a:t>
            </a:r>
            <a:r>
              <a:rPr i="1" lang="en-US"/>
              <a:t>Let’s trace the letter i in the first word and read it: /p/ /i/ /n/, pin. The word has the sound /i/. We will draw a line from the word pin to a picture with the same middle sound. </a:t>
            </a:r>
            <a:r>
              <a:rPr lang="en-US"/>
              <a:t>Guide students as they draw a line to either the fish or the toolkit.</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Have students complete the activity on p. 180, providing guidance when necessary.</a:t>
            </a:r>
            <a:endParaRPr/>
          </a:p>
        </p:txBody>
      </p:sp>
      <p:sp>
        <p:nvSpPr>
          <p:cNvPr id="557" name="Google Shape;557;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chemeClr val="dk1"/>
              </a:buClr>
              <a:buSzPts val="1200"/>
              <a:buFont typeface="Calibri"/>
              <a:buAutoNum type="arabicPeriod"/>
            </a:pPr>
            <a:r>
              <a:rPr lang="en-US"/>
              <a:t>Tell students that today they will do more work with syllables. </a:t>
            </a:r>
            <a:r>
              <a:rPr i="1" lang="en-US"/>
              <a:t>Who can tell me what syllables are? Yes, syllables are word parts. We can manipulate, or switch, syllables to make new words. </a:t>
            </a:r>
            <a:r>
              <a:rPr i="0" lang="en-US"/>
              <a:t>Display the playground Picture Card. </a:t>
            </a:r>
            <a:r>
              <a:rPr lang="en-US"/>
              <a:t> </a:t>
            </a:r>
            <a:r>
              <a:rPr b="1" lang="en-US"/>
              <a:t>Click path -&gt; Table of Contents -&gt; Unit 3 Week 5 Myth -&gt; Lesson 1 </a:t>
            </a:r>
            <a:r>
              <a:rPr i="1" lang="en-US"/>
              <a:t>Listen to the syllables in this word: play (pause) ground. Now I will switch the syllables: groundplay. That is a nonsense word! I can also change a syllable in the word playground to a different syllable to make a new word. I will change the first syllable to camp. Listen: camp (pause) ground. What is the new word? (campground) </a:t>
            </a:r>
            <a:endParaRPr/>
          </a:p>
          <a:p>
            <a:pPr indent="-190500" lvl="0" marL="228600" rtl="0" algn="l">
              <a:lnSpc>
                <a:spcPct val="100000"/>
              </a:lnSpc>
              <a:spcBef>
                <a:spcPts val="0"/>
              </a:spcBef>
              <a:spcAft>
                <a:spcPts val="0"/>
              </a:spcAft>
              <a:buClr>
                <a:schemeClr val="dk1"/>
              </a:buClr>
              <a:buSzPts val="1200"/>
              <a:buFont typeface="Calibri"/>
              <a:buAutoNum type="arabicPeriod"/>
            </a:pPr>
            <a:r>
              <a:rPr lang="en-US"/>
              <a:t>Have students turn to p. 176 in the Student Interactive. Name the pictures with students. Then say: </a:t>
            </a:r>
            <a:r>
              <a:rPr i="1" lang="en-US"/>
              <a:t>Listen to the syllables in this word: sand (pause) box. If we change the first syllable, which word can we make?</a:t>
            </a:r>
            <a:r>
              <a:rPr lang="en-US"/>
              <a:t> Have students circle the picture word. Then have students practice manipulating the syllables in the picture words to make nonsense words.</a:t>
            </a:r>
            <a:endParaRPr/>
          </a:p>
        </p:txBody>
      </p:sp>
      <p:sp>
        <p:nvSpPr>
          <p:cNvPr id="116" name="Google Shape;11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Say: </a:t>
            </a:r>
            <a:r>
              <a:rPr i="1" lang="en-US"/>
              <a:t>Today we will practice reading the high-frequency words, were, some and funny. </a:t>
            </a:r>
            <a:r>
              <a:rPr lang="en-US"/>
              <a:t>Have students read the words at the top of p. 181 in the Student Interactive with you: were, some, funny.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look at the words at the top of p. 181. Say: </a:t>
            </a:r>
            <a:r>
              <a:rPr i="1" lang="en-US"/>
              <a:t>I will read a word, and I want you to point to it. Then we will read the word together.</a:t>
            </a:r>
            <a:r>
              <a:rPr lang="en-US"/>
              <a:t> Read were, and have students point to it. </a:t>
            </a:r>
            <a:r>
              <a:rPr i="1" lang="en-US"/>
              <a:t>Now let’s read the word together: were. </a:t>
            </a:r>
            <a:r>
              <a:rPr lang="en-US"/>
              <a:t>Repeat with the other words. Have students use the words in sentences.</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read the sentences on p. 181 with you. Ask them to identify the words were, some, and funny in the sentences. Have them underline the high-frequency words in the sentences and then read the sentences with a partner.</a:t>
            </a:r>
            <a:endParaRPr/>
          </a:p>
        </p:txBody>
      </p:sp>
      <p:sp>
        <p:nvSpPr>
          <p:cNvPr id="570" name="Google Shape;570;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52566fff0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g252566fff0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Explain that, by describing and thinking about a story’s plot, students will remember the story better. A plot has different parts: main events, a problem, and a resolution. Main events are the most important events that happen in the story. A problem is a challenge main characters in a story have to overcome. Resolution is the part in the story where the characters solve the problem. </a:t>
            </a:r>
            <a:endParaRPr/>
          </a:p>
          <a:p>
            <a:pPr indent="-195072" lvl="1" marL="694943" rtl="0" algn="l">
              <a:lnSpc>
                <a:spcPct val="100000"/>
              </a:lnSpc>
              <a:spcBef>
                <a:spcPts val="0"/>
              </a:spcBef>
              <a:spcAft>
                <a:spcPts val="0"/>
              </a:spcAft>
              <a:buClr>
                <a:schemeClr val="dk1"/>
              </a:buClr>
              <a:buSzPts val="1200"/>
              <a:buFont typeface="Calibri"/>
              <a:buChar char="•"/>
            </a:pPr>
            <a:r>
              <a:rPr lang="en-US"/>
              <a:t>Read the text and look at the photos. What are the characters doing? </a:t>
            </a:r>
            <a:endParaRPr/>
          </a:p>
          <a:p>
            <a:pPr indent="-195072" lvl="1" marL="694943" rtl="0" algn="l">
              <a:lnSpc>
                <a:spcPct val="100000"/>
              </a:lnSpc>
              <a:spcBef>
                <a:spcPts val="0"/>
              </a:spcBef>
              <a:spcAft>
                <a:spcPts val="0"/>
              </a:spcAft>
              <a:buClr>
                <a:schemeClr val="dk1"/>
              </a:buClr>
              <a:buSzPts val="1200"/>
              <a:buFont typeface="Calibri"/>
              <a:buChar char="•"/>
            </a:pPr>
            <a:r>
              <a:rPr lang="en-US"/>
              <a:t>Look at the pictures and words. Do the characters face any challenges, or problems? How do you know? </a:t>
            </a:r>
            <a:endParaRPr/>
          </a:p>
          <a:p>
            <a:pPr indent="-195072" lvl="1" marL="694943" rtl="0" algn="l">
              <a:lnSpc>
                <a:spcPct val="100000"/>
              </a:lnSpc>
              <a:spcBef>
                <a:spcPts val="0"/>
              </a:spcBef>
              <a:spcAft>
                <a:spcPts val="0"/>
              </a:spcAft>
              <a:buClr>
                <a:schemeClr val="dk1"/>
              </a:buClr>
              <a:buSzPts val="1200"/>
              <a:buFont typeface="Calibri"/>
              <a:buChar char="•"/>
            </a:pPr>
            <a:r>
              <a:rPr lang="en-US"/>
              <a:t>Look at the other pictures and read on. How do the characters solve their problems?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Remind students that they read Mosni Can Help. Have them turn to pp. 196 and 197 in the Student Interactive. Say: </a:t>
            </a:r>
            <a:r>
              <a:rPr i="1" lang="en-US"/>
              <a:t>The main character, Mosni, does something on these pages. What a character does in a story makes up the story’s plot. The things that a main character does in a story contribute to the main events in the story. The main events in the story are the most important, or central, parts of the plot. </a:t>
            </a:r>
            <a:r>
              <a:rPr lang="en-US"/>
              <a:t>Have students complete the Close Read note on p. 197. Provide assistance as needed.</a:t>
            </a:r>
            <a:endParaRPr/>
          </a:p>
        </p:txBody>
      </p:sp>
      <p:sp>
        <p:nvSpPr>
          <p:cNvPr id="583" name="Google Shape;583;g252566fff0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Read aloud the Close Read note on p. 197 and help students find the sentences that show what Mosni does. </a:t>
            </a:r>
            <a:endParaRPr/>
          </a:p>
        </p:txBody>
      </p:sp>
      <p:sp>
        <p:nvSpPr>
          <p:cNvPr id="595" name="Google Shape;595;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1e6b5639a04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g1e6b5639a04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2" rtl="0" algn="l">
              <a:lnSpc>
                <a:spcPct val="100000"/>
              </a:lnSpc>
              <a:spcBef>
                <a:spcPts val="0"/>
              </a:spcBef>
              <a:spcAft>
                <a:spcPts val="0"/>
              </a:spcAft>
              <a:buClr>
                <a:schemeClr val="dk1"/>
              </a:buClr>
              <a:buSzPts val="1200"/>
              <a:buFont typeface="Calibri"/>
              <a:buAutoNum type="arabicPeriod"/>
            </a:pPr>
            <a:r>
              <a:rPr lang="en-US"/>
              <a:t>. Next, read aloud the note on p. 199 and have students underline the sentence that shows what happens at the end of the story. How did the story begin? What happened next? As a class, use responses to retell the plot. </a:t>
            </a:r>
            <a:endParaRPr/>
          </a:p>
        </p:txBody>
      </p:sp>
      <p:sp>
        <p:nvSpPr>
          <p:cNvPr id="608" name="Google Shape;608;g1e6b5639a04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Have students use the strategies for describing plot.</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complete the My Turn activity on p. 202 in the Student Interactive by drawing pictures for the different parts of the myth’s plot.</a:t>
            </a:r>
            <a:endParaRPr/>
          </a:p>
        </p:txBody>
      </p:sp>
      <p:sp>
        <p:nvSpPr>
          <p:cNvPr id="621" name="Google Shape;621;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Explain that authors often use the same words or sentences over and over to make texts interesting or to tell the reader what the author thinks is important in the story. </a:t>
            </a:r>
            <a:endParaRPr/>
          </a:p>
          <a:p>
            <a:pPr indent="-195072" lvl="1" marL="694943" rtl="0" algn="l">
              <a:lnSpc>
                <a:spcPct val="100000"/>
              </a:lnSpc>
              <a:spcBef>
                <a:spcPts val="0"/>
              </a:spcBef>
              <a:spcAft>
                <a:spcPts val="0"/>
              </a:spcAft>
              <a:buClr>
                <a:schemeClr val="dk1"/>
              </a:buClr>
              <a:buSzPts val="1200"/>
              <a:buFont typeface="Calibri"/>
              <a:buChar char="•"/>
            </a:pPr>
            <a:r>
              <a:rPr i="1" lang="en-US"/>
              <a:t>Authors may repeat a word, phrase, or sentence that is important to the story. </a:t>
            </a:r>
            <a:endParaRPr/>
          </a:p>
          <a:p>
            <a:pPr indent="-195072" lvl="1" marL="694943" rtl="0" algn="l">
              <a:lnSpc>
                <a:spcPct val="100000"/>
              </a:lnSpc>
              <a:spcBef>
                <a:spcPts val="0"/>
              </a:spcBef>
              <a:spcAft>
                <a:spcPts val="0"/>
              </a:spcAft>
              <a:buClr>
                <a:schemeClr val="dk1"/>
              </a:buClr>
              <a:buSzPts val="1200"/>
              <a:buFont typeface="Calibri"/>
              <a:buChar char="•"/>
            </a:pPr>
            <a:r>
              <a:rPr i="1" lang="en-US"/>
              <a:t>Noticing when something is repeated over and over again will help you understand the text.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To demonstrate how repetition is used to show the author’s purpose, direct students to p. 207 in the Student Interactive. Read aloud question 1. </a:t>
            </a:r>
            <a:r>
              <a:rPr i="1" lang="en-US"/>
              <a:t>The question asks about something that repeats in the text.</a:t>
            </a:r>
            <a:r>
              <a:rPr lang="en-US"/>
              <a:t> Authors repeat words or phrases to show us what ideas are important in a text. Help students answer question 1 by referring back to Mosni Can Help.</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write their answers to question 1 on p. 207 in the Student Interactive. Then have them complete question 2.</a:t>
            </a:r>
            <a:endParaRPr i="1"/>
          </a:p>
        </p:txBody>
      </p:sp>
      <p:sp>
        <p:nvSpPr>
          <p:cNvPr id="634" name="Google Shape;634;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Display upper- and lowercase Mm. Ask students to identify the uppercase M and the lowercase m.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Write the name Mat on the board. Point to the uppercase M. </a:t>
            </a:r>
            <a:r>
              <a:rPr i="1" lang="en-US"/>
              <a:t>This is uppercase M. We use uppercase letters to begin sentences and names. Watch as I trace the uppercase M with my finger. </a:t>
            </a:r>
            <a:r>
              <a:rPr lang="en-US"/>
              <a:t>Show students where to begin the letter and how to properly form it. Have students trace uppercase M on the surfaces of their desks.</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Write the word mop on the board. </a:t>
            </a:r>
            <a:r>
              <a:rPr i="1" lang="en-US"/>
              <a:t>This is the word mop</a:t>
            </a:r>
            <a:r>
              <a:rPr lang="en-US"/>
              <a:t>. Point to the lowercase m</a:t>
            </a:r>
            <a:r>
              <a:rPr i="1" lang="en-US"/>
              <a:t>. This is the lowercase m. Watch as I trace this lowercase m with my finger. </a:t>
            </a:r>
            <a:r>
              <a:rPr lang="en-US"/>
              <a:t>Show students how to properly form the letter. Then have students trace the lowercase m on the surfaces of their desks.</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complete Handwriting p. 147 from the Resource Download Center to practice writing Mm</a:t>
            </a:r>
            <a:r>
              <a:rPr b="1" i="0" lang="en-US" u="none" strike="noStrike"/>
              <a:t>. Click path: Table of Contents &gt; Resource Download Center &gt; Handwriting Practice &gt; U2W2L3 Handwriting Practice </a:t>
            </a:r>
            <a:endParaRPr/>
          </a:p>
        </p:txBody>
      </p:sp>
      <p:sp>
        <p:nvSpPr>
          <p:cNvPr id="647" name="Google Shape;647;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Before they celebrate their writing, authors make sure to revise and finalize their work. They make sure all of the sentences and pictures are complete, and they prepare their book in its final form.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Make a Writing Checklist for students to refer to as they revise their writing, incorporating what they have learned in this unit. As you write each item, recall for students the importance of checking for this in their writing. </a:t>
            </a:r>
            <a:endParaRPr/>
          </a:p>
          <a:p>
            <a:pPr indent="-195072" lvl="1" marL="694943" rtl="0" algn="l">
              <a:lnSpc>
                <a:spcPct val="100000"/>
              </a:lnSpc>
              <a:spcBef>
                <a:spcPts val="0"/>
              </a:spcBef>
              <a:spcAft>
                <a:spcPts val="0"/>
              </a:spcAft>
              <a:buClr>
                <a:schemeClr val="dk1"/>
              </a:buClr>
              <a:buSzPts val="1200"/>
              <a:buFont typeface="Calibri"/>
              <a:buChar char="•"/>
            </a:pPr>
            <a:r>
              <a:rPr lang="en-US"/>
              <a:t>Character names begin with a capital letter. </a:t>
            </a:r>
            <a:endParaRPr/>
          </a:p>
          <a:p>
            <a:pPr indent="-195072" lvl="1" marL="694943" rtl="0" algn="l">
              <a:lnSpc>
                <a:spcPct val="100000"/>
              </a:lnSpc>
              <a:spcBef>
                <a:spcPts val="0"/>
              </a:spcBef>
              <a:spcAft>
                <a:spcPts val="0"/>
              </a:spcAft>
              <a:buClr>
                <a:schemeClr val="dk1"/>
              </a:buClr>
              <a:buSzPts val="1200"/>
              <a:buFont typeface="Calibri"/>
              <a:buChar char="•"/>
            </a:pPr>
            <a:r>
              <a:rPr lang="en-US"/>
              <a:t>Setting includes details about place and time. </a:t>
            </a:r>
            <a:endParaRPr/>
          </a:p>
          <a:p>
            <a:pPr indent="-195072" lvl="1" marL="694943" rtl="0" algn="l">
              <a:lnSpc>
                <a:spcPct val="100000"/>
              </a:lnSpc>
              <a:spcBef>
                <a:spcPts val="0"/>
              </a:spcBef>
              <a:spcAft>
                <a:spcPts val="0"/>
              </a:spcAft>
              <a:buClr>
                <a:schemeClr val="dk1"/>
              </a:buClr>
              <a:buSzPts val="1200"/>
              <a:buFont typeface="Calibri"/>
              <a:buChar char="•"/>
            </a:pPr>
            <a:r>
              <a:rPr lang="en-US"/>
              <a:t>Events are told in order. </a:t>
            </a:r>
            <a:endParaRPr/>
          </a:p>
          <a:p>
            <a:pPr indent="-195072" lvl="1" marL="694943" rtl="0" algn="l">
              <a:lnSpc>
                <a:spcPct val="100000"/>
              </a:lnSpc>
              <a:spcBef>
                <a:spcPts val="0"/>
              </a:spcBef>
              <a:spcAft>
                <a:spcPts val="0"/>
              </a:spcAft>
              <a:buClr>
                <a:schemeClr val="dk1"/>
              </a:buClr>
              <a:buSzPts val="1200"/>
              <a:buFont typeface="Calibri"/>
              <a:buChar char="•"/>
            </a:pPr>
            <a:r>
              <a:rPr lang="en-US"/>
              <a:t>The plot has a problem and a resolution. </a:t>
            </a:r>
            <a:endParaRPr/>
          </a:p>
          <a:p>
            <a:pPr indent="-195072" lvl="1" marL="694943" rtl="0" algn="l">
              <a:lnSpc>
                <a:spcPct val="100000"/>
              </a:lnSpc>
              <a:spcBef>
                <a:spcPts val="0"/>
              </a:spcBef>
              <a:spcAft>
                <a:spcPts val="0"/>
              </a:spcAft>
              <a:buClr>
                <a:schemeClr val="dk1"/>
              </a:buClr>
              <a:buSzPts val="1200"/>
              <a:buFont typeface="Calibri"/>
              <a:buChar char="•"/>
            </a:pPr>
            <a:r>
              <a:rPr lang="en-US"/>
              <a:t>Sentences have a naming part and an action part. </a:t>
            </a:r>
            <a:endParaRPr/>
          </a:p>
          <a:p>
            <a:pPr indent="-195072" lvl="1" marL="694943" rtl="0" algn="l">
              <a:lnSpc>
                <a:spcPct val="100000"/>
              </a:lnSpc>
              <a:spcBef>
                <a:spcPts val="0"/>
              </a:spcBef>
              <a:spcAft>
                <a:spcPts val="0"/>
              </a:spcAft>
              <a:buClr>
                <a:schemeClr val="dk1"/>
              </a:buClr>
              <a:buSzPts val="1200"/>
              <a:buFont typeface="Calibri"/>
              <a:buChar char="•"/>
            </a:pPr>
            <a:r>
              <a:rPr lang="en-US"/>
              <a:t>Sentences use pronouns correctly. </a:t>
            </a:r>
            <a:endParaRPr/>
          </a:p>
          <a:p>
            <a:pPr indent="-195072" lvl="1" marL="694943" rtl="0" algn="l">
              <a:lnSpc>
                <a:spcPct val="100000"/>
              </a:lnSpc>
              <a:spcBef>
                <a:spcPts val="0"/>
              </a:spcBef>
              <a:spcAft>
                <a:spcPts val="0"/>
              </a:spcAft>
              <a:buClr>
                <a:schemeClr val="dk1"/>
              </a:buClr>
              <a:buSzPts val="1200"/>
              <a:buFont typeface="Calibri"/>
              <a:buChar char="•"/>
            </a:pPr>
            <a:r>
              <a:rPr lang="en-US"/>
              <a:t>Sentences use adjectives and articles. </a:t>
            </a:r>
            <a:endParaRPr/>
          </a:p>
          <a:p>
            <a:pPr indent="-195072" lvl="1" marL="694943" rtl="0" algn="l">
              <a:lnSpc>
                <a:spcPct val="100000"/>
              </a:lnSpc>
              <a:spcBef>
                <a:spcPts val="0"/>
              </a:spcBef>
              <a:spcAft>
                <a:spcPts val="0"/>
              </a:spcAft>
              <a:buClr>
                <a:schemeClr val="dk1"/>
              </a:buClr>
              <a:buSzPts val="1200"/>
              <a:buFont typeface="Calibri"/>
              <a:buChar char="•"/>
            </a:pPr>
            <a:r>
              <a:rPr lang="en-US"/>
              <a:t> Sentences begin with capital letters and end with periods.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Reread each item on your classroom Writing Checklist. Ask students if they have any questions about what to check in their writing. Display your Checklist so students can refer to it as they transition to independent writing.</a:t>
            </a:r>
            <a:endParaRPr/>
          </a:p>
        </p:txBody>
      </p:sp>
      <p:sp>
        <p:nvSpPr>
          <p:cNvPr id="660" name="Google Shape;660;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32232" lvl="0" marL="374904" rtl="0" algn="l">
              <a:lnSpc>
                <a:spcPct val="100000"/>
              </a:lnSpc>
              <a:spcBef>
                <a:spcPts val="0"/>
              </a:spcBef>
              <a:spcAft>
                <a:spcPts val="0"/>
              </a:spcAft>
              <a:buClr>
                <a:schemeClr val="dk1"/>
              </a:buClr>
              <a:buSzPts val="1200"/>
              <a:buFont typeface="Calibri"/>
              <a:buAutoNum type="arabicPeriod"/>
            </a:pPr>
            <a:r>
              <a:rPr lang="en-US"/>
              <a:t>Have students go back and revise their stories using the classroom Writing Checklist. Students should focus on revising the story they will be presenting on Celebration day.</a:t>
            </a:r>
            <a:endParaRPr/>
          </a:p>
          <a:p>
            <a:pPr indent="-332230" lvl="1" marL="832103" rtl="0" algn="l">
              <a:lnSpc>
                <a:spcPct val="100000"/>
              </a:lnSpc>
              <a:spcBef>
                <a:spcPts val="0"/>
              </a:spcBef>
              <a:spcAft>
                <a:spcPts val="0"/>
              </a:spcAft>
              <a:buClr>
                <a:schemeClr val="dk1"/>
              </a:buClr>
              <a:buSzPts val="1200"/>
              <a:buFont typeface="Calibri"/>
              <a:buChar char="•"/>
            </a:pPr>
            <a:r>
              <a:rPr lang="en-US"/>
              <a:t>Modeled As you look through student work, model using the checklist to revise. </a:t>
            </a:r>
            <a:endParaRPr/>
          </a:p>
          <a:p>
            <a:pPr indent="-332230" lvl="1" marL="832103" rtl="0" algn="l">
              <a:lnSpc>
                <a:spcPct val="100000"/>
              </a:lnSpc>
              <a:spcBef>
                <a:spcPts val="0"/>
              </a:spcBef>
              <a:spcAft>
                <a:spcPts val="0"/>
              </a:spcAft>
              <a:buClr>
                <a:schemeClr val="dk1"/>
              </a:buClr>
              <a:buSzPts val="1200"/>
              <a:buFont typeface="Calibri"/>
              <a:buChar char="•"/>
            </a:pPr>
            <a:r>
              <a:rPr lang="en-US"/>
              <a:t>Shared Have students identify how their work can be revised as they refer to the checklist. </a:t>
            </a:r>
            <a:endParaRPr/>
          </a:p>
          <a:p>
            <a:pPr indent="-332230" lvl="1" marL="832103" rtl="0" algn="l">
              <a:lnSpc>
                <a:spcPct val="100000"/>
              </a:lnSpc>
              <a:spcBef>
                <a:spcPts val="0"/>
              </a:spcBef>
              <a:spcAft>
                <a:spcPts val="0"/>
              </a:spcAft>
              <a:buClr>
                <a:schemeClr val="dk1"/>
              </a:buClr>
              <a:buSzPts val="1200"/>
              <a:buFont typeface="Calibri"/>
              <a:buChar char="•"/>
            </a:pPr>
            <a:r>
              <a:rPr lang="en-US"/>
              <a:t>Guided Prompt students to read the sentences in their stories and direct them to the checklist to revise.</a:t>
            </a:r>
            <a:endParaRPr/>
          </a:p>
          <a:p>
            <a:pPr indent="-332232" lvl="0" marL="374904" rtl="0" algn="l">
              <a:lnSpc>
                <a:spcPct val="100000"/>
              </a:lnSpc>
              <a:spcBef>
                <a:spcPts val="0"/>
              </a:spcBef>
              <a:spcAft>
                <a:spcPts val="0"/>
              </a:spcAft>
              <a:buClr>
                <a:schemeClr val="dk1"/>
              </a:buClr>
              <a:buSzPts val="1200"/>
              <a:buFont typeface="Calibri"/>
              <a:buAutoNum type="arabicPeriod"/>
            </a:pPr>
            <a:r>
              <a:rPr lang="en-US"/>
              <a:t>If time allows, have students practice whisper reading their books.</a:t>
            </a:r>
            <a:endParaRPr/>
          </a:p>
          <a:p>
            <a:pPr indent="-332232" lvl="0" marL="374904" rtl="0" algn="l">
              <a:lnSpc>
                <a:spcPct val="100000"/>
              </a:lnSpc>
              <a:spcBef>
                <a:spcPts val="0"/>
              </a:spcBef>
              <a:spcAft>
                <a:spcPts val="0"/>
              </a:spcAft>
              <a:buClr>
                <a:schemeClr val="dk1"/>
              </a:buClr>
              <a:buSzPts val="1200"/>
              <a:buFont typeface="Calibri"/>
              <a:buAutoNum type="arabicPeriod"/>
            </a:pPr>
            <a:r>
              <a:rPr lang="en-US"/>
              <a:t>As students write, use the conference prompts in the Teacher’s Edition or Resource Download Center to provide support. </a:t>
            </a:r>
            <a:r>
              <a:rPr b="1" lang="en-US"/>
              <a:t>Click path: Table of Contents -&gt; Resource Download Center -&gt; Writing Workshop Conference Notes</a:t>
            </a:r>
            <a:endParaRPr/>
          </a:p>
          <a:p>
            <a:pPr indent="-332232" lvl="0" marL="374904" rtl="0" algn="l">
              <a:lnSpc>
                <a:spcPct val="100000"/>
              </a:lnSpc>
              <a:spcBef>
                <a:spcPts val="0"/>
              </a:spcBef>
              <a:spcAft>
                <a:spcPts val="0"/>
              </a:spcAft>
              <a:buClr>
                <a:schemeClr val="dk1"/>
              </a:buClr>
              <a:buSzPts val="1200"/>
              <a:buFont typeface="Calibri"/>
              <a:buAutoNum type="arabicPeriod"/>
            </a:pPr>
            <a:r>
              <a:rPr lang="en-US"/>
              <a:t>Call on a few students to share something they revised. Tell students to discuss why it is important for writers to use a checklist before publishing their stories.</a:t>
            </a:r>
            <a:endParaRPr/>
          </a:p>
        </p:txBody>
      </p:sp>
      <p:sp>
        <p:nvSpPr>
          <p:cNvPr id="671" name="Google Shape;671;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Write the following sentences on the board: </a:t>
            </a:r>
            <a:endParaRPr/>
          </a:p>
          <a:p>
            <a:pPr indent="-195072" lvl="1" marL="694944" marR="0" rtl="0" algn="l">
              <a:lnSpc>
                <a:spcPct val="100000"/>
              </a:lnSpc>
              <a:spcBef>
                <a:spcPts val="0"/>
              </a:spcBef>
              <a:spcAft>
                <a:spcPts val="0"/>
              </a:spcAft>
              <a:buClr>
                <a:schemeClr val="dk1"/>
              </a:buClr>
              <a:buSzPts val="1200"/>
              <a:buFont typeface="Calibri"/>
              <a:buChar char="•"/>
            </a:pPr>
            <a:r>
              <a:rPr lang="en-US"/>
              <a:t>I went to to a movie.</a:t>
            </a:r>
            <a:r>
              <a:rPr i="0" lang="en-US" u="none" cap="none" strike="noStrike"/>
              <a:t> </a:t>
            </a:r>
            <a:endParaRPr/>
          </a:p>
          <a:p>
            <a:pPr indent="-195072" lvl="1" marL="694944" marR="0" rtl="0" algn="l">
              <a:lnSpc>
                <a:spcPct val="100000"/>
              </a:lnSpc>
              <a:spcBef>
                <a:spcPts val="0"/>
              </a:spcBef>
              <a:spcAft>
                <a:spcPts val="0"/>
              </a:spcAft>
              <a:buClr>
                <a:schemeClr val="dk1"/>
              </a:buClr>
              <a:buSzPts val="1200"/>
              <a:buFont typeface="Calibri"/>
              <a:buChar char="•"/>
            </a:pPr>
            <a:r>
              <a:rPr lang="en-US"/>
              <a:t>My sister drove from Seattle.</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Read aloud the two sentences. Underline the preposition in each sentence. Point out that the words that come after the preposition provide more detail.</a:t>
            </a:r>
            <a:endParaRPr/>
          </a:p>
          <a:p>
            <a:pPr indent="-195072" lvl="0" marL="237743" rtl="0" algn="l">
              <a:lnSpc>
                <a:spcPct val="100000"/>
              </a:lnSpc>
              <a:spcBef>
                <a:spcPts val="0"/>
              </a:spcBef>
              <a:spcAft>
                <a:spcPts val="0"/>
              </a:spcAft>
              <a:buClr>
                <a:schemeClr val="dk1"/>
              </a:buClr>
              <a:buSzPts val="1200"/>
              <a:buFont typeface="Calibri"/>
              <a:buAutoNum type="arabicPeriod"/>
            </a:pPr>
            <a:r>
              <a:rPr i="1" lang="en-US"/>
              <a:t>I know that to is a preposition. In the sentence "I went to a movie," the word to is a preposition that tells where. I know that prepositions can tell where, and they can also tell when. </a:t>
            </a:r>
            <a:r>
              <a:rPr lang="en-US"/>
              <a:t>Have students practice saying sentences using the prepositions to and from. Tell them to talk about places they have been to or places they will go to.</a:t>
            </a:r>
            <a:endParaRPr/>
          </a:p>
        </p:txBody>
      </p:sp>
      <p:sp>
        <p:nvSpPr>
          <p:cNvPr id="683" name="Google Shape;683;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Display bit and have students read the word with you. What sound do you hear in the middle of bit? (/i/) Circle the letter i. The letter i stands for the sound /i/ in bit. Display bite and read it aloud. Have students repeat. Point out that bit and bite have the same beginning and ending sounds but different middle sounds. Bite has the sound /ī/. Adding the letter e to the word bit changes the middle sound from /i/ to /ī/. Circle the letters i and e in the word bite. The pattern i_e spells the sound /ī/.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Display the words dim, dime, pin, and pine. Have students read each word, identify the vowel sound, and name the letter or letters that spell the sound.</a:t>
            </a:r>
            <a:endParaRPr/>
          </a:p>
        </p:txBody>
      </p:sp>
      <p:sp>
        <p:nvSpPr>
          <p:cNvPr id="130" name="Google Shape;13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5" name="Google Shape;695;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Hold up a safety pin and say: This is a pin. I hear the sound /i/ in the word pin. Write pin on the board. Point to the p and say /p/. Point to the i and say /i/. Point to the n and say /n/. Do you hear the sound /i/ in pin? Underline the i. What happens to a word that has the sound /i/ when we add an e to the end? Yes, the sound /i/ becomes the sound /ī/. Write pine on the board. Let’s read this word together: /p/ /ī/ /n/, pine.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Write the words Vin and vine on the board. Both words have the letter i. One word has the sound /i/ and one has the sound /ī/. Listen: /v/ /i/ /n/, /v/ /ī/ /n/. Which word has the sound /i/? Yes, Vin. What letters spell the word? (v, i, n) Repeat the routine with the word vine.</a:t>
            </a:r>
            <a:endParaRPr/>
          </a:p>
        </p:txBody>
      </p:sp>
      <p:sp>
        <p:nvSpPr>
          <p:cNvPr id="706" name="Google Shape;706;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marR="0" rtl="0" algn="l">
              <a:lnSpc>
                <a:spcPct val="100000"/>
              </a:lnSpc>
              <a:spcBef>
                <a:spcPts val="0"/>
              </a:spcBef>
              <a:spcAft>
                <a:spcPts val="0"/>
              </a:spcAft>
              <a:buClr>
                <a:schemeClr val="dk1"/>
              </a:buClr>
              <a:buSzPts val="1200"/>
              <a:buFont typeface="Calibri"/>
              <a:buAutoNum type="arabicPeriod"/>
            </a:pPr>
            <a:r>
              <a:rPr lang="en-US"/>
              <a:t>Have students complete p. 182 in the Student Interactive. Guide them as they decode the words.</a:t>
            </a:r>
            <a:endParaRPr/>
          </a:p>
        </p:txBody>
      </p:sp>
      <p:sp>
        <p:nvSpPr>
          <p:cNvPr id="718" name="Google Shape;718;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Have students turn to p. 183 in the Student Interactive. </a:t>
            </a:r>
            <a:r>
              <a:rPr i="1" lang="en-US"/>
              <a:t>Today we are going to read a story about some animals that act like people. </a:t>
            </a:r>
            <a:r>
              <a:rPr lang="en-US"/>
              <a:t>Point to the title of the story. </a:t>
            </a:r>
            <a:r>
              <a:rPr i="1" lang="en-US"/>
              <a:t>The title is The Twine on the Pine. I see two words that have the long i pattern i_e. What are they? We can decode them. The first word is /tw/ /ī/ /n/: twine, and the second word is /p/ /ī/ /n/: pine. </a:t>
            </a:r>
            <a:r>
              <a:rPr lang="en-US"/>
              <a:t>Have students find and point to the words. </a:t>
            </a:r>
            <a:r>
              <a:rPr i="1" lang="en-US"/>
              <a:t>In this story, we will read other words that have sounds you have learned.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Remind students of this week’s high-frequency words: funny, were, some. Tell them they will practice reading these words in the story The Twine on the Pine. Display the words. Have students read them with you. </a:t>
            </a:r>
            <a:r>
              <a:rPr i="1" lang="en-US"/>
              <a:t>When you see these words in the story The Twine on the Pine, you will know how to identify and read them.</a:t>
            </a:r>
            <a:endParaRPr i="1"/>
          </a:p>
        </p:txBody>
      </p:sp>
      <p:sp>
        <p:nvSpPr>
          <p:cNvPr id="731" name="Google Shape;731;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4" name="Google Shape;744;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Have students whisper read the story as you listen in. Then have students take turns rereading the story with a partner. Listen carefully as they use letter-sound relationships to decode.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After students read the story, review the words with the sound /i/ they read in the sentences on p. 183. Have them highlight the words with the sound /i/. Have students read the words to you.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Help students understand how they can determine meanings of words they do not know. </a:t>
            </a:r>
            <a:r>
              <a:rPr i="1" lang="en-US"/>
              <a:t>We can ask questions about words we don’t know. I am not sure what the word twine means. I might ask questions to help me figure out what twine means.</a:t>
            </a:r>
            <a:r>
              <a:rPr lang="en-US"/>
              <a:t> Sample questions: Is twine like a ball? Where is the twine on the pine tree? Can I use the characters’ faces to give me clues? Can I use the picture to give me clues? </a:t>
            </a:r>
            <a:r>
              <a:rPr i="1" lang="en-US"/>
              <a:t>Now let’s answer some of the questions I asked. I know games that are played outside with a ball but I can’t think of any games that I know of that use something called twine, so I’m not sure if twine is like a ball. I can look at the pine tree. The light green stuff on the tree that zig-zags is the only thing I haven’t seen before on a pine tree. Maybe that’s twine. The characters’ faces don’t give me any clues, but the picture of the pine tree does. Twine looks like something that you decorate with. </a:t>
            </a:r>
            <a:r>
              <a:rPr lang="en-US"/>
              <a:t>Tell students to ask and answer questions about words they don’t know that they read in texts.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Call students’ attention to the first sentence on p. 184. </a:t>
            </a:r>
            <a:r>
              <a:rPr i="1" lang="en-US"/>
              <a:t>Which word has the sound /ī/ in the middle? Point to it. </a:t>
            </a:r>
            <a:r>
              <a:rPr lang="en-US"/>
              <a:t>Help students identify the sound /ī/. Then have them underline the word time. </a:t>
            </a:r>
            <a:r>
              <a:rPr i="1" lang="en-US"/>
              <a:t>What is another word that has the sound /ī/ in the second sentence? Point to it. </a:t>
            </a:r>
            <a:r>
              <a:rPr lang="en-US"/>
              <a:t>Tell students to underline the word twine.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look at the rest of the story on p. 185. </a:t>
            </a:r>
            <a:r>
              <a:rPr i="1" lang="en-US"/>
              <a:t>Which words have the sound /ī/? Point to them.</a:t>
            </a:r>
            <a:r>
              <a:rPr lang="en-US"/>
              <a:t> Help students identify the sound /ī/ in each word. Then have them underline the words with the sound /ī/.</a:t>
            </a:r>
            <a:endParaRPr/>
          </a:p>
        </p:txBody>
      </p:sp>
      <p:sp>
        <p:nvSpPr>
          <p:cNvPr id="745" name="Google Shape;745;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5c0f108314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6" name="Google Shape;756;g25c0f108314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SzPts val="1200"/>
              <a:buFont typeface="Calibri"/>
              <a:buAutoNum type="arabicPeriod"/>
            </a:pPr>
            <a:r>
              <a:rPr lang="en-US"/>
              <a:t>Explain to students that connecting what they read to their own life experiences and to other texts they have read helps them better understand what they read. </a:t>
            </a:r>
            <a:endParaRPr/>
          </a:p>
          <a:p>
            <a:pPr indent="-195072" lvl="1" marL="694943" rtl="0" algn="l">
              <a:lnSpc>
                <a:spcPct val="100000"/>
              </a:lnSpc>
              <a:spcBef>
                <a:spcPts val="0"/>
              </a:spcBef>
              <a:spcAft>
                <a:spcPts val="0"/>
              </a:spcAft>
              <a:buSzPts val="1200"/>
              <a:buFont typeface="Calibri"/>
              <a:buChar char="•"/>
            </a:pPr>
            <a:r>
              <a:rPr lang="en-US"/>
              <a:t>Tell students they can connect different types of stories, such as myths, to each other because myths talk about nature. You can make connections between the texts by looking at what they teach us about the natural world. </a:t>
            </a:r>
            <a:endParaRPr/>
          </a:p>
          <a:p>
            <a:pPr indent="-195072" lvl="1" marL="694943" rtl="0" algn="l">
              <a:lnSpc>
                <a:spcPct val="100000"/>
              </a:lnSpc>
              <a:spcBef>
                <a:spcPts val="0"/>
              </a:spcBef>
              <a:spcAft>
                <a:spcPts val="0"/>
              </a:spcAft>
              <a:buSzPts val="1200"/>
              <a:buFont typeface="Calibri"/>
              <a:buChar char="•"/>
            </a:pPr>
            <a:r>
              <a:rPr lang="en-US"/>
              <a:t>Point out to students that they can use the characters in stories to make connections to their lives and to other texts. Many stories have a main character who has to solve a problem. How are the characters like you? How do they solve problems differently? </a:t>
            </a:r>
            <a:endParaRPr/>
          </a:p>
          <a:p>
            <a:pPr indent="-195072" lvl="1" marL="694943" rtl="0" algn="l">
              <a:lnSpc>
                <a:spcPct val="100000"/>
              </a:lnSpc>
              <a:spcBef>
                <a:spcPts val="0"/>
              </a:spcBef>
              <a:spcAft>
                <a:spcPts val="0"/>
              </a:spcAft>
              <a:buSzPts val="1200"/>
              <a:buFont typeface="Calibri"/>
              <a:buChar char="•"/>
            </a:pPr>
            <a:r>
              <a:rPr lang="en-US"/>
              <a:t>Tell students they can connect different stories based on the plot. Explain that connecting plot events among stories and then to real life events will help them understand the author’s message about life. </a:t>
            </a:r>
            <a:endParaRPr/>
          </a:p>
          <a:p>
            <a:pPr indent="-195072" lvl="0" marL="237743" rtl="0" algn="l">
              <a:lnSpc>
                <a:spcPct val="100000"/>
              </a:lnSpc>
              <a:spcBef>
                <a:spcPts val="0"/>
              </a:spcBef>
              <a:spcAft>
                <a:spcPts val="0"/>
              </a:spcAft>
              <a:buSzPts val="1200"/>
              <a:buFont typeface="Calibri"/>
              <a:buAutoNum type="arabicPeriod"/>
            </a:pPr>
            <a:r>
              <a:rPr lang="en-US"/>
              <a:t>Have students look at pp. 192 and 193 in the Student Interactive. Ask them to say what happens on these pages. Then say: </a:t>
            </a:r>
            <a:endParaRPr/>
          </a:p>
          <a:p>
            <a:pPr indent="-195072" lvl="1" marL="694943" rtl="0" algn="l">
              <a:lnSpc>
                <a:spcPct val="100000"/>
              </a:lnSpc>
              <a:spcBef>
                <a:spcPts val="0"/>
              </a:spcBef>
              <a:spcAft>
                <a:spcPts val="0"/>
              </a:spcAft>
              <a:buSzPts val="1200"/>
              <a:buFont typeface="Calibri"/>
              <a:buChar char="•"/>
            </a:pPr>
            <a:r>
              <a:rPr i="1" lang="en-US"/>
              <a:t>Hant Caai has a problem he needs to solve. </a:t>
            </a:r>
            <a:endParaRPr/>
          </a:p>
          <a:p>
            <a:pPr indent="-195072" lvl="1" marL="694943" rtl="0" algn="l">
              <a:lnSpc>
                <a:spcPct val="100000"/>
              </a:lnSpc>
              <a:spcBef>
                <a:spcPts val="0"/>
              </a:spcBef>
              <a:spcAft>
                <a:spcPts val="0"/>
              </a:spcAft>
              <a:buSzPts val="1200"/>
              <a:buFont typeface="Calibri"/>
              <a:buChar char="•"/>
            </a:pPr>
            <a:r>
              <a:rPr i="1" lang="en-US"/>
              <a:t>I can connect this text to another text we have read, such as The Story of Cornbread Man, by describing a part of the plot. Hant Caai needs help making a beach. In The Story of Cornbread Man, Grandma also has a problem: The cornbread man that she baked ran away.</a:t>
            </a:r>
            <a:endParaRPr i="1"/>
          </a:p>
        </p:txBody>
      </p:sp>
      <p:sp>
        <p:nvSpPr>
          <p:cNvPr id="757" name="Google Shape;757;g25c0f108314_0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5c0f108314_0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8" name="Google Shape;768;g25c0f108314_0_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Read aloud the Close Read note on p. 193. Have students find the words that tell why Hant Caai needs help. Then have students connect Mosni Can Help to another text they have read. Ask students to identify the problem that Hant Caai has. Then ask them to identify another character’s problem they read recently, such as Bear’s tail getting caught in the ice. DOK 3</a:t>
            </a:r>
            <a:endParaRPr/>
          </a:p>
        </p:txBody>
      </p:sp>
      <p:sp>
        <p:nvSpPr>
          <p:cNvPr id="769" name="Google Shape;769;g25c0f108314_0_1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5c0f108314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1" name="Google Shape;781;g25c0f108314_0_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Have students use the strategies for making connections.</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complete the drawing activity on p. 203 in the Student Interactive. Review the story about Anansi as needed. Then have students share their drawings with the class.</a:t>
            </a:r>
            <a:endParaRPr/>
          </a:p>
        </p:txBody>
      </p:sp>
      <p:sp>
        <p:nvSpPr>
          <p:cNvPr id="782" name="Google Shape;782;g25c0f108314_0_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Celebrating student writing is an essential part in growing your students’ confidence and writing ability. While students perform at different levels, you can celebrate each student’s progress and provide positive reinforcement and recognition among peers.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Tell students that you will celebrate your writing by reading it aloud to the class. Do a Think Aloud before sharing, recalling what to do when speaking to classmates. For example, I recall I should introduce myself to the group. I should speak loudly and clearly so everyone can understand. I also recall that my audience should listen actively so they can make suggestions when I’m done reading.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Model for students how to introduce yourself using a common greeting. Then read your story or a book from the stack aloud, speaking slowly and clearly. When you are finished reading, encourage students to ask questions and provide suggestions. Model using active listening and acknowledging student suggestions. Accept or reject suggestions, providing reasons for doing so.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turn to p. 211 in the Student Interactive. Review the list as a class, and then have students practice sharing their writing with a partner before the formal Celebration begins.</a:t>
            </a:r>
            <a:endParaRPr/>
          </a:p>
        </p:txBody>
      </p:sp>
      <p:sp>
        <p:nvSpPr>
          <p:cNvPr id="795" name="Google Shape;795;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7" name="Google Shape;807;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Have students share their writing with the class. Prompt students to ask questions and provide positive feedback or suggestions.</a:t>
            </a:r>
            <a:endParaRPr/>
          </a:p>
        </p:txBody>
      </p:sp>
      <p:sp>
        <p:nvSpPr>
          <p:cNvPr id="808" name="Google Shape;808;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5c0f108314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g25c0f108314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Have students look at p. 177 in the Student Interactive. Ask them to trace the letters and read the words. Then have them point to the first picture. </a:t>
            </a:r>
            <a:r>
              <a:rPr i="1" lang="en-US"/>
              <a:t>Listen carefully to this word: /z/ /i/ /p/, zip. Does zip have the same middle sound as kit? </a:t>
            </a:r>
            <a:r>
              <a:rPr lang="en-US"/>
              <a:t>Students should say yes and circle the picture of the zipper. Have students complete the page.</a:t>
            </a:r>
            <a:endParaRPr/>
          </a:p>
        </p:txBody>
      </p:sp>
      <p:sp>
        <p:nvSpPr>
          <p:cNvPr id="143" name="Google Shape;143;g25c0f108314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SzPts val="1200"/>
              <a:buFont typeface="Calibri"/>
              <a:buAutoNum type="arabicPeriod"/>
            </a:pPr>
            <a:r>
              <a:rPr lang="en-US"/>
              <a:t>Have students practice using prepositions and prepositional phrases. Have students work with a partner to list prepositions. Then have pairs share their examples as you list them on the board. Provide a sentence and ask students to choose a preposition to add a detail.</a:t>
            </a:r>
            <a:endParaRPr/>
          </a:p>
        </p:txBody>
      </p:sp>
      <p:sp>
        <p:nvSpPr>
          <p:cNvPr id="820" name="Google Shape;820;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2" name="Google Shape;832;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2" name="Google Shape;842;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marR="0" rtl="0" algn="l">
              <a:lnSpc>
                <a:spcPct val="100000"/>
              </a:lnSpc>
              <a:spcBef>
                <a:spcPts val="0"/>
              </a:spcBef>
              <a:spcAft>
                <a:spcPts val="0"/>
              </a:spcAft>
              <a:buClr>
                <a:schemeClr val="dk1"/>
              </a:buClr>
              <a:buSzPts val="1200"/>
              <a:buFont typeface="Calibri"/>
              <a:buAutoNum type="arabicPeriod"/>
            </a:pPr>
            <a:r>
              <a:rPr lang="en-US"/>
              <a:t>Remind students that syllables are word parts and that each syllable in a word has one vowel sound. Display the iguana Picture Card.  </a:t>
            </a:r>
            <a:r>
              <a:rPr b="1" lang="en-US"/>
              <a:t>Click path -&gt; Table of Contents -&gt; Unit 3 Week 5 Myth -&gt; Lesson 5 </a:t>
            </a:r>
            <a:r>
              <a:rPr i="1" lang="en-US"/>
              <a:t>This is a picture of an iguana. Listen carefully as I say the word and clap the syllables: i (clap) gua (clap) na (clap). How many times did I clap? Students should say three. I clapped three times, so there are three syllables in the word. Now listen as I say the word panda. Clap the syllables with me: pan (clap) da (clap). How many syllables are in panda? </a:t>
            </a:r>
            <a:r>
              <a:rPr lang="en-US"/>
              <a:t>Students should say two.</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a volunteer say his or her name as students clap the syllables. Have students hold up their fingers to show how many syllables are in that name. For example, for the name José, students should hold up two fingers. Continue until all students have said their names.</a:t>
            </a:r>
            <a:endParaRPr/>
          </a:p>
        </p:txBody>
      </p:sp>
      <p:sp>
        <p:nvSpPr>
          <p:cNvPr id="843" name="Google Shape;843;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3" name="Google Shape;853;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8224" lvl="0" marL="310896" rtl="0" algn="l">
              <a:lnSpc>
                <a:spcPct val="100000"/>
              </a:lnSpc>
              <a:spcBef>
                <a:spcPts val="0"/>
              </a:spcBef>
              <a:spcAft>
                <a:spcPts val="0"/>
              </a:spcAft>
              <a:buClr>
                <a:schemeClr val="dk1"/>
              </a:buClr>
              <a:buSzPts val="1200"/>
              <a:buFont typeface="Calibri"/>
              <a:buAutoNum type="arabicPeriod"/>
            </a:pPr>
            <a:r>
              <a:rPr lang="en-US"/>
              <a:t>Write the letter i and the pattern i_e on the board. Have students identify the letters as you point to them. Then review the sound for each spelling: /i/ and /ī/. </a:t>
            </a:r>
            <a:endParaRPr/>
          </a:p>
          <a:p>
            <a:pPr indent="-268224" lvl="0" marL="310896" rtl="0" algn="l">
              <a:lnSpc>
                <a:spcPct val="100000"/>
              </a:lnSpc>
              <a:spcBef>
                <a:spcPts val="0"/>
              </a:spcBef>
              <a:spcAft>
                <a:spcPts val="0"/>
              </a:spcAft>
              <a:buClr>
                <a:schemeClr val="dk1"/>
              </a:buClr>
              <a:buSzPts val="1200"/>
              <a:buFont typeface="Calibri"/>
              <a:buAutoNum type="arabicPeriod"/>
            </a:pPr>
            <a:r>
              <a:rPr lang="en-US"/>
              <a:t>Write the word win on the board. Have students read the word with you. </a:t>
            </a:r>
            <a:r>
              <a:rPr i="1" lang="en-US"/>
              <a:t>We will blend this word together. If you hear the sound /i/, touch your toes. If you hear the sound /ī/, touch your head.</a:t>
            </a:r>
            <a:r>
              <a:rPr lang="en-US"/>
              <a:t> Point to each letter as you blend the sounds and read the word. Repeat with these words: yip, ride, wide, bill, bit, wide, will, time.</a:t>
            </a:r>
            <a:endParaRPr/>
          </a:p>
        </p:txBody>
      </p:sp>
      <p:sp>
        <p:nvSpPr>
          <p:cNvPr id="854" name="Google Shape;854;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25c0f108314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4" name="Google Shape;874;g25c0f108314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68224" lvl="0" marL="310896" rtl="0" algn="l">
              <a:lnSpc>
                <a:spcPct val="100000"/>
              </a:lnSpc>
              <a:spcBef>
                <a:spcPts val="0"/>
              </a:spcBef>
              <a:spcAft>
                <a:spcPts val="0"/>
              </a:spcAft>
              <a:buClr>
                <a:schemeClr val="dk1"/>
              </a:buClr>
              <a:buSzPts val="1200"/>
              <a:buFont typeface="Calibri"/>
              <a:buAutoNum type="arabicPeriod"/>
            </a:pPr>
            <a:r>
              <a:rPr lang="en-US"/>
              <a:t>Have students turn to p. 186 in the Student Interactive. Have them read the words in each row with a partner. Then have them draw one of the words in the box.</a:t>
            </a:r>
            <a:endParaRPr/>
          </a:p>
          <a:p>
            <a:pPr indent="-254000" lvl="0" marL="571500" rtl="0" algn="l">
              <a:lnSpc>
                <a:spcPct val="100000"/>
              </a:lnSpc>
              <a:spcBef>
                <a:spcPts val="0"/>
              </a:spcBef>
              <a:spcAft>
                <a:spcPts val="0"/>
              </a:spcAft>
              <a:buSzPts val="1400"/>
              <a:buFont typeface="Arial"/>
              <a:buNone/>
            </a:pPr>
            <a:r>
              <a:t/>
            </a:r>
            <a:endParaRPr/>
          </a:p>
        </p:txBody>
      </p:sp>
      <p:sp>
        <p:nvSpPr>
          <p:cNvPr id="875" name="Google Shape;875;g25c0f108314_0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25c0f108314_0_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7" name="Google Shape;887;g25c0f108314_0_1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68224" lvl="0" marL="310896" marR="0" rtl="0" algn="l">
              <a:lnSpc>
                <a:spcPct val="100000"/>
              </a:lnSpc>
              <a:spcBef>
                <a:spcPts val="0"/>
              </a:spcBef>
              <a:spcAft>
                <a:spcPts val="0"/>
              </a:spcAft>
              <a:buClr>
                <a:schemeClr val="dk1"/>
              </a:buClr>
              <a:buSzPts val="1200"/>
              <a:buFont typeface="Calibri"/>
              <a:buAutoNum type="arabicPeriod"/>
            </a:pPr>
            <a:r>
              <a:rPr lang="en-US"/>
              <a:t>Have students look at pg. 187 in the Student Interactive. Have them read the sentences and circle the words with short i and long i.  Then have students match each pair of sentences to one of the pictures. </a:t>
            </a:r>
            <a:endParaRPr/>
          </a:p>
        </p:txBody>
      </p:sp>
      <p:sp>
        <p:nvSpPr>
          <p:cNvPr id="888" name="Google Shape;888;g25c0f108314_0_1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0" name="Google Shape;900;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Clr>
                <a:schemeClr val="dk1"/>
              </a:buClr>
              <a:buSzPts val="1200"/>
              <a:buFont typeface="Calibri"/>
              <a:buAutoNum type="arabicPeriod"/>
            </a:pPr>
            <a:r>
              <a:rPr lang="en-US"/>
              <a:t>Remind students that high-frequency words are words that appear over and over in texts. Remind them they will be learning many of the words this year, which will help them become better readers. Say the word funny and ask students what letters spell the word. Have students </a:t>
            </a:r>
            <a:endParaRPr/>
          </a:p>
          <a:p>
            <a:pPr indent="-304800" lvl="1" marL="914400" rtl="0" algn="l">
              <a:lnSpc>
                <a:spcPct val="100000"/>
              </a:lnSpc>
              <a:spcBef>
                <a:spcPts val="0"/>
              </a:spcBef>
              <a:spcAft>
                <a:spcPts val="0"/>
              </a:spcAft>
              <a:buClr>
                <a:schemeClr val="dk1"/>
              </a:buClr>
              <a:buSzPts val="1200"/>
              <a:buFont typeface="Calibri"/>
              <a:buChar char="•"/>
            </a:pPr>
            <a:r>
              <a:rPr lang="en-US"/>
              <a:t>say the letters of the word as you write them on the board. </a:t>
            </a:r>
            <a:endParaRPr/>
          </a:p>
          <a:p>
            <a:pPr indent="-304800" lvl="1" marL="914400" rtl="0" algn="l">
              <a:lnSpc>
                <a:spcPct val="100000"/>
              </a:lnSpc>
              <a:spcBef>
                <a:spcPts val="0"/>
              </a:spcBef>
              <a:spcAft>
                <a:spcPts val="0"/>
              </a:spcAft>
              <a:buClr>
                <a:schemeClr val="dk1"/>
              </a:buClr>
              <a:buSzPts val="1200"/>
              <a:buFont typeface="Calibri"/>
              <a:buChar char="•"/>
            </a:pPr>
            <a:r>
              <a:rPr lang="en-US"/>
              <a:t>say and spell the word, doing a silent cheer for each letter. </a:t>
            </a:r>
            <a:endParaRPr/>
          </a:p>
          <a:p>
            <a:pPr indent="-304800" lvl="1" marL="914400" rtl="0" algn="l">
              <a:lnSpc>
                <a:spcPct val="100000"/>
              </a:lnSpc>
              <a:spcBef>
                <a:spcPts val="0"/>
              </a:spcBef>
              <a:spcAft>
                <a:spcPts val="0"/>
              </a:spcAft>
              <a:buClr>
                <a:schemeClr val="dk1"/>
              </a:buClr>
              <a:buSzPts val="1200"/>
              <a:buFont typeface="Calibri"/>
              <a:buChar char="•"/>
            </a:pPr>
            <a:r>
              <a:rPr lang="en-US"/>
              <a:t>repeat with were and some.</a:t>
            </a:r>
            <a:endParaRPr/>
          </a:p>
        </p:txBody>
      </p:sp>
      <p:sp>
        <p:nvSpPr>
          <p:cNvPr id="901" name="Google Shape;901;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3" name="Google Shape;913;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Guide students to understand that comparing texts they have read and writing about the connections they are able to make will help them better understand the texts. Say: </a:t>
            </a:r>
            <a:r>
              <a:rPr i="1" lang="en-US"/>
              <a:t>Writing about texts makes you think more about them. It can help you better understand and appreciate what you have read. </a:t>
            </a:r>
            <a:endParaRPr/>
          </a:p>
          <a:p>
            <a:pPr indent="-195072" lvl="1" marL="694943" rtl="0" algn="l">
              <a:lnSpc>
                <a:spcPct val="100000"/>
              </a:lnSpc>
              <a:spcBef>
                <a:spcPts val="0"/>
              </a:spcBef>
              <a:spcAft>
                <a:spcPts val="0"/>
              </a:spcAft>
              <a:buClr>
                <a:schemeClr val="dk1"/>
              </a:buClr>
              <a:buSzPts val="1200"/>
              <a:buFont typeface="Calibri"/>
              <a:buChar char="•"/>
            </a:pPr>
            <a:r>
              <a:rPr lang="en-US"/>
              <a:t>Think about the main events and characters in the stories. </a:t>
            </a:r>
            <a:endParaRPr/>
          </a:p>
          <a:p>
            <a:pPr indent="-195072" lvl="1" marL="694943" rtl="0" algn="l">
              <a:lnSpc>
                <a:spcPct val="100000"/>
              </a:lnSpc>
              <a:spcBef>
                <a:spcPts val="0"/>
              </a:spcBef>
              <a:spcAft>
                <a:spcPts val="0"/>
              </a:spcAft>
              <a:buClr>
                <a:schemeClr val="dk1"/>
              </a:buClr>
              <a:buSzPts val="1200"/>
              <a:buFont typeface="Calibri"/>
              <a:buChar char="•"/>
            </a:pPr>
            <a:r>
              <a:rPr lang="en-US"/>
              <a:t>Think about how the events or characters are alike and different. </a:t>
            </a:r>
            <a:endParaRPr/>
          </a:p>
          <a:p>
            <a:pPr indent="-195072" lvl="1" marL="694943" rtl="0" algn="l">
              <a:lnSpc>
                <a:spcPct val="100000"/>
              </a:lnSpc>
              <a:spcBef>
                <a:spcPts val="0"/>
              </a:spcBef>
              <a:spcAft>
                <a:spcPts val="0"/>
              </a:spcAft>
              <a:buClr>
                <a:schemeClr val="dk1"/>
              </a:buClr>
              <a:buSzPts val="1200"/>
              <a:buFont typeface="Calibri"/>
              <a:buChar char="•"/>
            </a:pPr>
            <a:r>
              <a:rPr lang="en-US"/>
              <a:t>Draw to show how the stories are alike or different.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Model a written response to a text. Ask students to reflect on the weekly text Mosni Can Help. Say: </a:t>
            </a:r>
            <a:r>
              <a:rPr i="1" lang="en-US"/>
              <a:t>This story made me think about the main character, Mosni. I wanted Mosni to do a good job of helping Hant Caai. I felt bad for Mosni when the other animals laughed. I also felt bad for Miss Hazelnut when the gingerbread man ran away. I will draw these two characters.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Ask students to think about how Mosni is like another character they have read about and then draw the two characters.</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use the strategies to connect ideas across texts.</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complete the drawing activity on p. 204 in the Student Interactive. Then have students share their drawings with the class.</a:t>
            </a:r>
            <a:endParaRPr i="0"/>
          </a:p>
        </p:txBody>
      </p:sp>
      <p:sp>
        <p:nvSpPr>
          <p:cNvPr id="914" name="Google Shape;914;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6" name="Google Shape;926;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SzPts val="1200"/>
              <a:buFont typeface="Calibri"/>
              <a:buAutoNum type="arabicPeriod"/>
            </a:pPr>
            <a:r>
              <a:rPr lang="en-US"/>
              <a:t>Have students use evidence, ideas, and details from the texts they have read this week in order to respond to the Weekly Question. Have them discuss the Weekly Question in small groups.</a:t>
            </a:r>
            <a:endParaRPr/>
          </a:p>
        </p:txBody>
      </p:sp>
      <p:sp>
        <p:nvSpPr>
          <p:cNvPr id="927" name="Google Shape;927;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0" name="Google Shape;940;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Assessments in writing help you understand what your students comprehend from this unit and/or where they may need additional support. As you review their assessment, make note of what the student did well and what could be stronger. You may wish to share this feedback with your students to help improve their writing and provide positive reinforcement.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Tell students that today they will be responding to an assessment prompt. This assessment will be about fictional stories. Have students recall some stories from this unit, either stories they wrote or stories from the stack.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Tell students that before you respond to an assessment prompt, you like to review what you have learned. Think aloud as you recall the following from this unit. Write each sentence on the board or chart. Take student questions and ideas as you write. </a:t>
            </a:r>
            <a:endParaRPr/>
          </a:p>
          <a:p>
            <a:pPr indent="-195072" lvl="1" marL="694943" rtl="0" algn="l">
              <a:lnSpc>
                <a:spcPct val="100000"/>
              </a:lnSpc>
              <a:spcBef>
                <a:spcPts val="0"/>
              </a:spcBef>
              <a:spcAft>
                <a:spcPts val="0"/>
              </a:spcAft>
              <a:buClr>
                <a:schemeClr val="dk1"/>
              </a:buClr>
              <a:buSzPts val="1200"/>
              <a:buFont typeface="Calibri"/>
              <a:buChar char="•"/>
            </a:pPr>
            <a:r>
              <a:rPr lang="en-US"/>
              <a:t>Fictional stories are made up. </a:t>
            </a:r>
            <a:endParaRPr/>
          </a:p>
          <a:p>
            <a:pPr indent="-195072" lvl="1" marL="694943" rtl="0" algn="l">
              <a:lnSpc>
                <a:spcPct val="100000"/>
              </a:lnSpc>
              <a:spcBef>
                <a:spcPts val="0"/>
              </a:spcBef>
              <a:spcAft>
                <a:spcPts val="0"/>
              </a:spcAft>
              <a:buClr>
                <a:schemeClr val="dk1"/>
              </a:buClr>
              <a:buSzPts val="1200"/>
              <a:buFont typeface="Calibri"/>
              <a:buChar char="•"/>
            </a:pPr>
            <a:r>
              <a:rPr lang="en-US"/>
              <a:t>They have characters and settings. </a:t>
            </a:r>
            <a:endParaRPr/>
          </a:p>
          <a:p>
            <a:pPr indent="-195072" lvl="1" marL="694943" rtl="0" algn="l">
              <a:lnSpc>
                <a:spcPct val="100000"/>
              </a:lnSpc>
              <a:spcBef>
                <a:spcPts val="0"/>
              </a:spcBef>
              <a:spcAft>
                <a:spcPts val="0"/>
              </a:spcAft>
              <a:buClr>
                <a:schemeClr val="dk1"/>
              </a:buClr>
              <a:buSzPts val="1200"/>
              <a:buFont typeface="Calibri"/>
              <a:buChar char="•"/>
            </a:pPr>
            <a:r>
              <a:rPr lang="en-US"/>
              <a:t>Fictional stories have a problem and a solution. </a:t>
            </a:r>
            <a:endParaRPr/>
          </a:p>
          <a:p>
            <a:pPr indent="-195072" lvl="1" marL="694943" rtl="0" algn="l">
              <a:lnSpc>
                <a:spcPct val="100000"/>
              </a:lnSpc>
              <a:spcBef>
                <a:spcPts val="0"/>
              </a:spcBef>
              <a:spcAft>
                <a:spcPts val="0"/>
              </a:spcAft>
              <a:buClr>
                <a:schemeClr val="dk1"/>
              </a:buClr>
              <a:buSzPts val="1200"/>
              <a:buFont typeface="Calibri"/>
              <a:buChar char="•"/>
            </a:pPr>
            <a:r>
              <a:rPr lang="en-US"/>
              <a:t>The beginning introduces the characters, setting, and problem. The ending explains how the problem is solved. </a:t>
            </a:r>
            <a:endParaRPr/>
          </a:p>
          <a:p>
            <a:pPr indent="-195072" lvl="1" marL="694943" rtl="0" algn="l">
              <a:lnSpc>
                <a:spcPct val="100000"/>
              </a:lnSpc>
              <a:spcBef>
                <a:spcPts val="0"/>
              </a:spcBef>
              <a:spcAft>
                <a:spcPts val="0"/>
              </a:spcAft>
              <a:buClr>
                <a:schemeClr val="dk1"/>
              </a:buClr>
              <a:buSzPts val="1200"/>
              <a:buFont typeface="Calibri"/>
              <a:buChar char="•"/>
            </a:pPr>
            <a:r>
              <a:rPr lang="en-US"/>
              <a:t>Authors edit their stories for complete sentences. </a:t>
            </a:r>
            <a:endParaRPr/>
          </a:p>
          <a:p>
            <a:pPr indent="-195072" lvl="1" marL="694943" rtl="0" algn="l">
              <a:lnSpc>
                <a:spcPct val="100000"/>
              </a:lnSpc>
              <a:spcBef>
                <a:spcPts val="0"/>
              </a:spcBef>
              <a:spcAft>
                <a:spcPts val="0"/>
              </a:spcAft>
              <a:buClr>
                <a:schemeClr val="dk1"/>
              </a:buClr>
              <a:buSzPts val="1200"/>
              <a:buFont typeface="Calibri"/>
              <a:buChar char="•"/>
            </a:pPr>
            <a:r>
              <a:rPr lang="en-US"/>
              <a:t>Authors also edit their stories for the proper use of pronouns, adjectives and articles, capitalization, and end punctuation.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Remind students to remember these ideas as they begin their assessment.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See the unit assessment on p. T425 and inform students that they are going to take a writing assessment. Another form of assessment is to score students’ published writing using the rubric on p. T425.</a:t>
            </a:r>
            <a:r>
              <a:rPr b="1" i="0" lang="en-US" sz="1200" u="none" strike="noStrike">
                <a:solidFill>
                  <a:srgbClr val="000000"/>
                </a:solidFill>
              </a:rPr>
              <a:t> Click path -&gt; Table of Contents -&gt; Unit 3 Week 5 Writing Workshop</a:t>
            </a:r>
            <a:endParaRPr/>
          </a:p>
        </p:txBody>
      </p:sp>
      <p:sp>
        <p:nvSpPr>
          <p:cNvPr id="941" name="Google Shape;941;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Display the high-frequency words funny, were, and some. </a:t>
            </a:r>
            <a:endParaRPr/>
          </a:p>
          <a:p>
            <a:pPr indent="-195072" lvl="1" marL="694943" rtl="0" algn="l">
              <a:lnSpc>
                <a:spcPct val="100000"/>
              </a:lnSpc>
              <a:spcBef>
                <a:spcPts val="0"/>
              </a:spcBef>
              <a:spcAft>
                <a:spcPts val="0"/>
              </a:spcAft>
              <a:buClr>
                <a:schemeClr val="dk1"/>
              </a:buClr>
              <a:buSzPts val="1200"/>
              <a:buFont typeface="Calibri"/>
              <a:buChar char="•"/>
            </a:pPr>
            <a:r>
              <a:rPr lang="en-US"/>
              <a:t>Point to the word funny and read it.      </a:t>
            </a:r>
            <a:endParaRPr/>
          </a:p>
          <a:p>
            <a:pPr indent="-195072" lvl="1" marL="694943" rtl="0" algn="l">
              <a:lnSpc>
                <a:spcPct val="100000"/>
              </a:lnSpc>
              <a:spcBef>
                <a:spcPts val="0"/>
              </a:spcBef>
              <a:spcAft>
                <a:spcPts val="0"/>
              </a:spcAft>
              <a:buClr>
                <a:schemeClr val="dk1"/>
              </a:buClr>
              <a:buSzPts val="1200"/>
              <a:buFont typeface="Calibri"/>
              <a:buChar char="•"/>
            </a:pPr>
            <a:r>
              <a:rPr lang="en-US"/>
              <a:t>Have students point to the word funny and read it. </a:t>
            </a:r>
            <a:endParaRPr/>
          </a:p>
          <a:p>
            <a:pPr indent="-195072" lvl="1" marL="694943" rtl="0" algn="l">
              <a:lnSpc>
                <a:spcPct val="100000"/>
              </a:lnSpc>
              <a:spcBef>
                <a:spcPts val="0"/>
              </a:spcBef>
              <a:spcAft>
                <a:spcPts val="0"/>
              </a:spcAft>
              <a:buClr>
                <a:schemeClr val="dk1"/>
              </a:buClr>
              <a:buSzPts val="1200"/>
              <a:buFont typeface="Calibri"/>
              <a:buChar char="•"/>
            </a:pPr>
            <a:r>
              <a:rPr lang="en-US"/>
              <a:t>Repeat for were and some.</a:t>
            </a:r>
            <a:endParaRPr/>
          </a:p>
        </p:txBody>
      </p:sp>
      <p:sp>
        <p:nvSpPr>
          <p:cNvPr id="156" name="Google Shape;15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1" name="Google Shape;951;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Display the following sentence and guide students to complete the question. </a:t>
            </a:r>
            <a:endParaRPr/>
          </a:p>
          <a:p>
            <a:pPr indent="0" lvl="1" marL="499871" rtl="0" algn="l">
              <a:lnSpc>
                <a:spcPct val="100000"/>
              </a:lnSpc>
              <a:spcBef>
                <a:spcPts val="0"/>
              </a:spcBef>
              <a:spcAft>
                <a:spcPts val="0"/>
              </a:spcAft>
              <a:buClr>
                <a:schemeClr val="dk1"/>
              </a:buClr>
              <a:buSzPts val="1200"/>
              <a:buFont typeface="Arial"/>
              <a:buNone/>
            </a:pPr>
            <a:r>
              <a:rPr lang="en-US"/>
              <a:t>I went home after school. </a:t>
            </a:r>
            <a:endParaRPr/>
          </a:p>
          <a:p>
            <a:pPr indent="0" lvl="0" marL="42671" rtl="0" algn="l">
              <a:lnSpc>
                <a:spcPct val="100000"/>
              </a:lnSpc>
              <a:spcBef>
                <a:spcPts val="0"/>
              </a:spcBef>
              <a:spcAft>
                <a:spcPts val="0"/>
              </a:spcAft>
              <a:buClr>
                <a:schemeClr val="dk1"/>
              </a:buClr>
              <a:buSzPts val="1200"/>
              <a:buFont typeface="Arial"/>
              <a:buNone/>
            </a:pPr>
            <a:r>
              <a:rPr lang="en-US"/>
              <a:t>Which word in the sentence is a preposition? </a:t>
            </a:r>
            <a:endParaRPr/>
          </a:p>
          <a:p>
            <a:pPr indent="-228600" lvl="1" marL="728471" rtl="0" algn="l">
              <a:lnSpc>
                <a:spcPct val="100000"/>
              </a:lnSpc>
              <a:spcBef>
                <a:spcPts val="0"/>
              </a:spcBef>
              <a:spcAft>
                <a:spcPts val="0"/>
              </a:spcAft>
              <a:buClr>
                <a:schemeClr val="dk1"/>
              </a:buClr>
              <a:buSzPts val="1200"/>
              <a:buFont typeface="Calibri"/>
              <a:buAutoNum type="alphaUcPeriod"/>
            </a:pPr>
            <a:r>
              <a:rPr lang="en-US"/>
              <a:t>I </a:t>
            </a:r>
            <a:endParaRPr/>
          </a:p>
          <a:p>
            <a:pPr indent="-228600" lvl="1" marL="728471" rtl="0" algn="l">
              <a:lnSpc>
                <a:spcPct val="100000"/>
              </a:lnSpc>
              <a:spcBef>
                <a:spcPts val="0"/>
              </a:spcBef>
              <a:spcAft>
                <a:spcPts val="0"/>
              </a:spcAft>
              <a:buClr>
                <a:schemeClr val="dk1"/>
              </a:buClr>
              <a:buSzPts val="1200"/>
              <a:buFont typeface="Calibri"/>
              <a:buAutoNum type="alphaUcPeriod"/>
            </a:pPr>
            <a:r>
              <a:rPr lang="en-US"/>
              <a:t>went </a:t>
            </a:r>
            <a:endParaRPr/>
          </a:p>
          <a:p>
            <a:pPr indent="-228600" lvl="1" marL="728471" rtl="0" algn="l">
              <a:lnSpc>
                <a:spcPct val="100000"/>
              </a:lnSpc>
              <a:spcBef>
                <a:spcPts val="0"/>
              </a:spcBef>
              <a:spcAft>
                <a:spcPts val="0"/>
              </a:spcAft>
              <a:buClr>
                <a:schemeClr val="dk1"/>
              </a:buClr>
              <a:buSzPts val="1200"/>
              <a:buFont typeface="Calibri"/>
              <a:buAutoNum type="alphaUcPeriod"/>
            </a:pPr>
            <a:r>
              <a:rPr lang="en-US"/>
              <a:t>home </a:t>
            </a:r>
            <a:endParaRPr/>
          </a:p>
          <a:p>
            <a:pPr indent="-228600" lvl="1" marL="728471" rtl="0" algn="l">
              <a:lnSpc>
                <a:spcPct val="100000"/>
              </a:lnSpc>
              <a:spcBef>
                <a:spcPts val="0"/>
              </a:spcBef>
              <a:spcAft>
                <a:spcPts val="0"/>
              </a:spcAft>
              <a:buClr>
                <a:schemeClr val="dk1"/>
              </a:buClr>
              <a:buSzPts val="1200"/>
              <a:buFont typeface="Calibri"/>
              <a:buAutoNum type="alphaUcPeriod"/>
            </a:pPr>
            <a:r>
              <a:rPr b="1" lang="en-US"/>
              <a:t>after</a:t>
            </a:r>
            <a:endParaRPr/>
          </a:p>
          <a:p>
            <a:pPr indent="-195072" lvl="0" marL="237743" rtl="0" algn="l">
              <a:lnSpc>
                <a:spcPct val="100000"/>
              </a:lnSpc>
              <a:spcBef>
                <a:spcPts val="0"/>
              </a:spcBef>
              <a:spcAft>
                <a:spcPts val="0"/>
              </a:spcAft>
              <a:buClr>
                <a:schemeClr val="dk1"/>
              </a:buClr>
              <a:buSzPts val="1200"/>
              <a:buFont typeface="Arial"/>
              <a:buAutoNum type="arabicPeriod"/>
            </a:pPr>
            <a:r>
              <a:rPr lang="en-US"/>
              <a:t>Have students complete Language and Conventions p. 152, from the Resource Download Center. </a:t>
            </a:r>
            <a:r>
              <a:rPr b="1" lang="en-US"/>
              <a:t>Click path: Table of Contents -&gt; Resource Download Center -&gt; Language and Conventions -&gt; U2 W2</a:t>
            </a:r>
            <a:endParaRPr/>
          </a:p>
        </p:txBody>
      </p:sp>
      <p:sp>
        <p:nvSpPr>
          <p:cNvPr id="952" name="Google Shape;952;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3" name="Google Shape;963;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64" name="Google Shape;964;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Remind students of the Essential Question for Unit 3: Why do we like stories? Point out the Week 5 Question: What do myths teach us about nature? Explain that students will learn what myths teach us about nature this week. Tell them that myths are old stories that explain parts of nature. Myths are often shared orally, or told aloud to others. Many people in a culture know the same myths.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Read aloud the infographic on pp. 174–175. Then have student volunteers retell the story. Ask these questions: </a:t>
            </a:r>
            <a:endParaRPr/>
          </a:p>
          <a:p>
            <a:pPr indent="-195072" lvl="1" marL="694943" rtl="0" algn="l">
              <a:lnSpc>
                <a:spcPct val="100000"/>
              </a:lnSpc>
              <a:spcBef>
                <a:spcPts val="0"/>
              </a:spcBef>
              <a:spcAft>
                <a:spcPts val="0"/>
              </a:spcAft>
              <a:buClr>
                <a:schemeClr val="dk1"/>
              </a:buClr>
              <a:buSzPts val="1200"/>
              <a:buFont typeface="Calibri"/>
              <a:buChar char="•"/>
            </a:pPr>
            <a:r>
              <a:rPr lang="en-US"/>
              <a:t>Who is the main character in this myth? Point out that the character is a bear, which is part of nature. </a:t>
            </a:r>
            <a:endParaRPr/>
          </a:p>
          <a:p>
            <a:pPr indent="-195072" lvl="1" marL="694943" rtl="0" algn="l">
              <a:lnSpc>
                <a:spcPct val="100000"/>
              </a:lnSpc>
              <a:spcBef>
                <a:spcPts val="0"/>
              </a:spcBef>
              <a:spcAft>
                <a:spcPts val="0"/>
              </a:spcAft>
              <a:buClr>
                <a:schemeClr val="dk1"/>
              </a:buClr>
              <a:buSzPts val="1200"/>
              <a:buFont typeface="Calibri"/>
              <a:buChar char="•"/>
            </a:pPr>
            <a:r>
              <a:rPr lang="en-US"/>
              <a:t>When does the myth take place? Point out that it takes place long ago. Myths usually tell about events from a long time ago. They explain why things in nature are as they are.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students interact with the infographic by completing the Turn and Talk activity on p. 175 in the Student Interactive.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Reread the Week 5 Question: What do myths teach us about nature? Tell students that they have just heard a myth about Bear and his tail. Remind them that this myth is about something in nature: an animal. The myth tells why the animal is the way it is. Tell students that they will learn more about myths this week.</a:t>
            </a:r>
            <a:endParaRPr/>
          </a:p>
        </p:txBody>
      </p:sp>
      <p:sp>
        <p:nvSpPr>
          <p:cNvPr id="169" name="Google Shape;16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Tell students that you are going to read aloud a myth. Explain: A myth is a fictional story with a plot. The most important part of a myth’s plot is the main event—the main thing that happens to the character, which causes excitement. Listen for the main event in “How Rabbit Got Its Ears.”</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Purpose Have students listen actively for parts of the plot, especially the main event.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READ the entire text aloud without stopping for the Think Aloud callouts.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REREAD the text aloud, pausing to model the Think Aloud strategies related to the genre.</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Work with students to list what happens in the Read Aloud story. Ask students what happens at the beginning. Then ask them what happens in the middle. Finally, ask what happens at the end of the story. </a:t>
            </a:r>
            <a:endParaRPr/>
          </a:p>
          <a:p>
            <a:pPr indent="-195072" lvl="0" marL="237743" rtl="0" algn="l">
              <a:lnSpc>
                <a:spcPct val="100000"/>
              </a:lnSpc>
              <a:spcBef>
                <a:spcPts val="0"/>
              </a:spcBef>
              <a:spcAft>
                <a:spcPts val="0"/>
              </a:spcAft>
              <a:buClr>
                <a:schemeClr val="dk1"/>
              </a:buClr>
              <a:buSzPts val="1200"/>
              <a:buFont typeface="Calibri"/>
              <a:buAutoNum type="arabicPeriod"/>
            </a:pPr>
            <a:r>
              <a:rPr lang="en-US"/>
              <a:t>Have a volunteer retell the myth.</a:t>
            </a:r>
            <a:endParaRPr/>
          </a:p>
        </p:txBody>
      </p:sp>
      <p:sp>
        <p:nvSpPr>
          <p:cNvPr id="182" name="Google Shape;18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5"/>
          <p:cNvSpPr/>
          <p:nvPr>
            <p:ph idx="2" type="pic"/>
          </p:nvPr>
        </p:nvSpPr>
        <p:spPr>
          <a:xfrm>
            <a:off x="5183188" y="987425"/>
            <a:ext cx="6172200" cy="4873625"/>
          </a:xfrm>
          <a:prstGeom prst="rect">
            <a:avLst/>
          </a:prstGeom>
          <a:noFill/>
          <a:ln>
            <a:noFill/>
          </a:ln>
        </p:spPr>
      </p:sp>
      <p:sp>
        <p:nvSpPr>
          <p:cNvPr id="68" name="Google Shape;68;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7.png"/><Relationship Id="rId7"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25.png"/><Relationship Id="rId8"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32.png"/><Relationship Id="rId7"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27.png"/><Relationship Id="rId7"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30.png"/><Relationship Id="rId7"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6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38.png"/><Relationship Id="rId7"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54.png"/><Relationship Id="rId8"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1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6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5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6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2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3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4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4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5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6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56.png"/><Relationship Id="rId7" Type="http://schemas.openxmlformats.org/officeDocument/2006/relationships/image" Target="../media/image2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3: </a:t>
            </a:r>
            <a:r>
              <a:rPr b="1" i="0" lang="en-US" sz="6600" u="none" cap="none" strike="noStrike">
                <a:solidFill>
                  <a:schemeClr val="lt1"/>
                </a:solidFill>
                <a:latin typeface="Century Gothic"/>
                <a:ea typeface="Century Gothic"/>
                <a:cs typeface="Century Gothic"/>
                <a:sym typeface="Century Gothic"/>
              </a:rPr>
              <a:t>Week 5</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descr="A picture containing clock&#10;&#10;Description automatically generated" id="195" name="Google Shape;195;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6" name="Google Shape;196;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7" name="Google Shape;197;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8" name="Google Shape;198;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9" name="Google Shape;199;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Myths</a:t>
            </a:r>
            <a:endParaRPr b="0" i="0" sz="1400" u="none" cap="none" strike="noStrike">
              <a:solidFill>
                <a:srgbClr val="000000"/>
              </a:solidFill>
              <a:latin typeface="Century Gothic"/>
              <a:ea typeface="Century Gothic"/>
              <a:cs typeface="Century Gothic"/>
              <a:sym typeface="Century Gothic"/>
            </a:endParaRPr>
          </a:p>
        </p:txBody>
      </p:sp>
      <p:sp>
        <p:nvSpPr>
          <p:cNvPr id="200" name="Google Shape;200;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188,189</a:t>
            </a:r>
            <a:endParaRPr b="0" i="0" sz="1400" u="none" cap="none" strike="noStrike">
              <a:solidFill>
                <a:srgbClr val="000000"/>
              </a:solidFill>
              <a:latin typeface="Century Gothic"/>
              <a:ea typeface="Century Gothic"/>
              <a:cs typeface="Century Gothic"/>
              <a:sym typeface="Century Gothic"/>
            </a:endParaRPr>
          </a:p>
        </p:txBody>
      </p:sp>
      <p:sp>
        <p:nvSpPr>
          <p:cNvPr id="201" name="Google Shape;201;p12"/>
          <p:cNvSpPr txBox="1"/>
          <p:nvPr/>
        </p:nvSpPr>
        <p:spPr>
          <a:xfrm>
            <a:off x="9027000" y="2658164"/>
            <a:ext cx="3165000"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188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02" name="Google Shape;202;p12"/>
          <p:cNvPicPr preferRelativeResize="0"/>
          <p:nvPr/>
        </p:nvPicPr>
        <p:blipFill rotWithShape="1">
          <a:blip r:embed="rId6">
            <a:alphaModFix/>
          </a:blip>
          <a:srcRect b="0" l="0" r="0" t="0"/>
          <a:stretch/>
        </p:blipFill>
        <p:spPr>
          <a:xfrm>
            <a:off x="500209" y="1896377"/>
            <a:ext cx="8038796" cy="33247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descr="A picture containing clock&#10;&#10;Description automatically generated" id="208" name="Google Shape;208;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9" name="Google Shape;209;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0" name="Google Shape;210;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1" name="Google Shape;211;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2" name="Google Shape;212;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13" name="Google Shape;213;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188</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14" name="Google Shape;214;p13"/>
          <p:cNvPicPr preferRelativeResize="0"/>
          <p:nvPr/>
        </p:nvPicPr>
        <p:blipFill rotWithShape="1">
          <a:blip r:embed="rId6">
            <a:alphaModFix/>
          </a:blip>
          <a:srcRect b="0" l="0" r="0" t="0"/>
          <a:stretch/>
        </p:blipFill>
        <p:spPr>
          <a:xfrm>
            <a:off x="6539722" y="2095832"/>
            <a:ext cx="4948236" cy="713781"/>
          </a:xfrm>
          <a:prstGeom prst="rect">
            <a:avLst/>
          </a:prstGeom>
          <a:noFill/>
          <a:ln>
            <a:noFill/>
          </a:ln>
        </p:spPr>
      </p:pic>
      <p:sp>
        <p:nvSpPr>
          <p:cNvPr id="215" name="Google Shape;215;p13"/>
          <p:cNvSpPr txBox="1"/>
          <p:nvPr/>
        </p:nvSpPr>
        <p:spPr>
          <a:xfrm>
            <a:off x="6555682" y="3220932"/>
            <a:ext cx="493230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What does this myth tell about nature</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id="216" name="Google Shape;216;p13"/>
          <p:cNvPicPr preferRelativeResize="0"/>
          <p:nvPr/>
        </p:nvPicPr>
        <p:blipFill rotWithShape="1">
          <a:blip r:embed="rId7">
            <a:alphaModFix/>
          </a:blip>
          <a:srcRect b="0" l="0" r="0" t="0"/>
          <a:stretch/>
        </p:blipFill>
        <p:spPr>
          <a:xfrm>
            <a:off x="699670" y="1646124"/>
            <a:ext cx="4925070" cy="40767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descr="A picture containing clock&#10;&#10;Description automatically generated" id="222" name="Google Shape;222;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3" name="Google Shape;223;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4" name="Google Shape;224;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5" name="Google Shape;225;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6" name="Google Shape;226;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27" name="Google Shape;227;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205</a:t>
            </a:r>
            <a:endParaRPr b="0" i="0" sz="1400" u="none" cap="none" strike="noStrike">
              <a:solidFill>
                <a:srgbClr val="000000"/>
              </a:solidFill>
              <a:latin typeface="Century Gothic"/>
              <a:ea typeface="Century Gothic"/>
              <a:cs typeface="Century Gothic"/>
              <a:sym typeface="Century Gothic"/>
            </a:endParaRPr>
          </a:p>
        </p:txBody>
      </p:sp>
      <p:sp>
        <p:nvSpPr>
          <p:cNvPr id="228" name="Google Shape;228;p14"/>
          <p:cNvSpPr txBox="1"/>
          <p:nvPr/>
        </p:nvSpPr>
        <p:spPr>
          <a:xfrm>
            <a:off x="8225782" y="2246965"/>
            <a:ext cx="3571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229" name="Google Shape;229;p14"/>
          <p:cNvPicPr preferRelativeResize="0"/>
          <p:nvPr/>
        </p:nvPicPr>
        <p:blipFill rotWithShape="1">
          <a:blip r:embed="rId6">
            <a:alphaModFix/>
          </a:blip>
          <a:srcRect b="0" l="0" r="0" t="0"/>
          <a:stretch/>
        </p:blipFill>
        <p:spPr>
          <a:xfrm>
            <a:off x="1674920" y="1506525"/>
            <a:ext cx="5885794" cy="48578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descr="A picture containing clock&#10;&#10;Description automatically generated" id="235" name="Google Shape;235;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6" name="Google Shape;236;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7" name="Google Shape;237;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8" name="Google Shape;238;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9" name="Google Shape;239;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40" name="Google Shape;240;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descr="A black and white symbol with arrows&#10;&#10;Description automatically generated" id="241" name="Google Shape;241;p15"/>
          <p:cNvPicPr preferRelativeResize="0"/>
          <p:nvPr/>
        </p:nvPicPr>
        <p:blipFill rotWithShape="1">
          <a:blip r:embed="rId7">
            <a:alphaModFix/>
          </a:blip>
          <a:srcRect b="0" l="0" r="0" t="0"/>
          <a:stretch/>
        </p:blipFill>
        <p:spPr>
          <a:xfrm>
            <a:off x="1889596" y="4098910"/>
            <a:ext cx="1211978" cy="1718247"/>
          </a:xfrm>
          <a:prstGeom prst="rect">
            <a:avLst/>
          </a:prstGeom>
          <a:noFill/>
          <a:ln>
            <a:noFill/>
          </a:ln>
        </p:spPr>
      </p:pic>
      <p:pic>
        <p:nvPicPr>
          <p:cNvPr descr="A black and white drawing of a letter&#10;&#10;Description automatically generated" id="242" name="Google Shape;242;p15"/>
          <p:cNvPicPr preferRelativeResize="0"/>
          <p:nvPr/>
        </p:nvPicPr>
        <p:blipFill rotWithShape="1">
          <a:blip r:embed="rId8">
            <a:alphaModFix/>
          </a:blip>
          <a:srcRect b="0" l="0" r="0" t="0"/>
          <a:stretch/>
        </p:blipFill>
        <p:spPr>
          <a:xfrm>
            <a:off x="1889596" y="1790615"/>
            <a:ext cx="1472783" cy="177961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descr="A picture containing clock&#10;&#10;Description automatically generated" id="248" name="Google Shape;248;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9" name="Google Shape;249;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0" name="Google Shape;250;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1" name="Google Shape;251;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2" name="Google Shape;252;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Fiction</a:t>
            </a:r>
            <a:endParaRPr b="0" i="0" sz="4000" u="none" cap="none" strike="noStrike">
              <a:solidFill>
                <a:schemeClr val="lt1"/>
              </a:solidFill>
              <a:latin typeface="Century Gothic"/>
              <a:ea typeface="Century Gothic"/>
              <a:cs typeface="Century Gothic"/>
              <a:sym typeface="Century Gothic"/>
            </a:endParaRPr>
          </a:p>
        </p:txBody>
      </p:sp>
      <p:sp>
        <p:nvSpPr>
          <p:cNvPr id="253" name="Google Shape;253;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209</a:t>
            </a:r>
            <a:endParaRPr b="0" i="0" sz="1400" u="none" cap="none" strike="noStrike">
              <a:solidFill>
                <a:srgbClr val="000000"/>
              </a:solidFill>
              <a:latin typeface="Century Gothic"/>
              <a:ea typeface="Century Gothic"/>
              <a:cs typeface="Century Gothic"/>
              <a:sym typeface="Century Gothic"/>
            </a:endParaRPr>
          </a:p>
        </p:txBody>
      </p:sp>
      <p:sp>
        <p:nvSpPr>
          <p:cNvPr id="254" name="Google Shape;254;p16"/>
          <p:cNvSpPr txBox="1"/>
          <p:nvPr/>
        </p:nvSpPr>
        <p:spPr>
          <a:xfrm>
            <a:off x="7689925" y="2331750"/>
            <a:ext cx="38148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255" name="Google Shape;255;p16"/>
          <p:cNvPicPr preferRelativeResize="0"/>
          <p:nvPr/>
        </p:nvPicPr>
        <p:blipFill rotWithShape="1">
          <a:blip r:embed="rId6">
            <a:alphaModFix/>
          </a:blip>
          <a:srcRect b="0" l="12" r="10" t="0"/>
          <a:stretch/>
        </p:blipFill>
        <p:spPr>
          <a:xfrm>
            <a:off x="1216255" y="1346300"/>
            <a:ext cx="5891724" cy="48578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descr="A picture containing clock&#10;&#10;Description automatically generated" id="261" name="Google Shape;261;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2" name="Google Shape;262;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3" name="Google Shape;263;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4" name="Google Shape;264;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5" name="Google Shape;265;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66" name="Google Shape;266;p17"/>
          <p:cNvSpPr txBox="1"/>
          <p:nvPr/>
        </p:nvSpPr>
        <p:spPr>
          <a:xfrm>
            <a:off x="1469464" y="2397860"/>
            <a:ext cx="891706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Choose</a:t>
            </a:r>
            <a:r>
              <a:rPr b="0" i="0" lang="en-US" sz="3200" u="none" cap="none" strike="noStrike">
                <a:solidFill>
                  <a:schemeClr val="dk1"/>
                </a:solidFill>
                <a:latin typeface="Century Gothic"/>
                <a:ea typeface="Century Gothic"/>
                <a:cs typeface="Century Gothic"/>
                <a:sym typeface="Century Gothic"/>
              </a:rPr>
              <a:t> one of the fiction books you have written to </a:t>
            </a:r>
            <a:r>
              <a:rPr b="1" i="0" lang="en-US" sz="3200" u="none" cap="none" strike="noStrike">
                <a:solidFill>
                  <a:schemeClr val="dk1"/>
                </a:solidFill>
                <a:latin typeface="Century Gothic"/>
                <a:ea typeface="Century Gothic"/>
                <a:cs typeface="Century Gothic"/>
                <a:sym typeface="Century Gothic"/>
              </a:rPr>
              <a:t>publish</a:t>
            </a:r>
            <a:r>
              <a:rPr b="0" i="0" lang="en-US" sz="3200" u="none" cap="none" strike="noStrike">
                <a:solidFill>
                  <a:schemeClr val="dk1"/>
                </a:solidFill>
                <a:latin typeface="Century Gothic"/>
                <a:ea typeface="Century Gothic"/>
                <a:cs typeface="Century Gothic"/>
                <a:sym typeface="Century Gothic"/>
              </a:rPr>
              <a:t>.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67" name="Google Shape;267;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
        <p:nvSpPr>
          <p:cNvPr id="268" name="Google Shape;268;p17"/>
          <p:cNvSpPr txBox="1"/>
          <p:nvPr/>
        </p:nvSpPr>
        <p:spPr>
          <a:xfrm>
            <a:off x="1469466" y="4503936"/>
            <a:ext cx="637017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Review</a:t>
            </a:r>
            <a:r>
              <a:rPr b="0" i="0" lang="en-US" sz="3200" u="none" cap="none" strike="noStrike">
                <a:solidFill>
                  <a:schemeClr val="dk1"/>
                </a:solidFill>
                <a:latin typeface="Century Gothic"/>
                <a:ea typeface="Century Gothic"/>
                <a:cs typeface="Century Gothic"/>
                <a:sym typeface="Century Gothic"/>
              </a:rPr>
              <a:t> the book you chose for proper punctuation. </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descr="A picture containing clock&#10;&#10;Description automatically generated" id="274" name="Google Shape;274;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5" name="Google Shape;275;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6" name="Google Shape;276;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7" name="Google Shape;277;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8" name="Google Shape;278;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79" name="Google Shape;279;p19"/>
          <p:cNvSpPr txBox="1"/>
          <p:nvPr/>
        </p:nvSpPr>
        <p:spPr>
          <a:xfrm>
            <a:off x="1876442" y="1981254"/>
            <a:ext cx="9326453" cy="34163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accent1"/>
                </a:solidFill>
                <a:latin typeface="Century Gothic"/>
                <a:ea typeface="Century Gothic"/>
                <a:cs typeface="Century Gothic"/>
                <a:sym typeface="Century Gothic"/>
              </a:rPr>
              <a:t>The desk is by the wall.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accen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accent1"/>
                </a:solidFill>
                <a:latin typeface="Century Gothic"/>
                <a:ea typeface="Century Gothic"/>
                <a:cs typeface="Century Gothic"/>
                <a:sym typeface="Century Gothic"/>
              </a:rPr>
              <a:t>The sink is for washing hands.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descr="A picture containing drawing, lamp&#10;&#10;Description automatically generated" id="284" name="Google Shape;284;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85" name="Google Shape;285;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86" name="Google Shape;286;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87" name="Google Shape;287;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88" name="Google Shape;288;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89" name="Google Shape;289;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descr="A picture containing clock&#10;&#10;Description automatically generated" id="295" name="Google Shape;295;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6" name="Google Shape;296;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7" name="Google Shape;297;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8" name="Google Shape;298;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9" name="Google Shape;299;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300" name="Google Shape;300;p21"/>
          <p:cNvSpPr txBox="1"/>
          <p:nvPr/>
        </p:nvSpPr>
        <p:spPr>
          <a:xfrm>
            <a:off x="1653600" y="2219900"/>
            <a:ext cx="22260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6600" u="none" cap="none" strike="noStrike">
                <a:solidFill>
                  <a:schemeClr val="dk1"/>
                </a:solidFill>
                <a:latin typeface="Century Gothic"/>
                <a:ea typeface="Century Gothic"/>
                <a:cs typeface="Century Gothic"/>
                <a:sym typeface="Century Gothic"/>
              </a:rPr>
              <a:t>kit</a:t>
            </a:r>
            <a:endParaRPr b="0" i="0" sz="6600" u="none" cap="none" strike="noStrike">
              <a:solidFill>
                <a:schemeClr val="dk1"/>
              </a:solidFill>
              <a:latin typeface="Century Gothic"/>
              <a:ea typeface="Century Gothic"/>
              <a:cs typeface="Century Gothic"/>
              <a:sym typeface="Century Gothic"/>
            </a:endParaRPr>
          </a:p>
        </p:txBody>
      </p:sp>
      <p:pic>
        <p:nvPicPr>
          <p:cNvPr id="301" name="Google Shape;301;p21"/>
          <p:cNvPicPr preferRelativeResize="0"/>
          <p:nvPr/>
        </p:nvPicPr>
        <p:blipFill rotWithShape="1">
          <a:blip r:embed="rId6">
            <a:alphaModFix/>
          </a:blip>
          <a:srcRect b="0" l="0" r="0" t="0"/>
          <a:stretch/>
        </p:blipFill>
        <p:spPr>
          <a:xfrm>
            <a:off x="3540023" y="1535121"/>
            <a:ext cx="3453877" cy="48293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02" name="Google Shape;302;p21"/>
          <p:cNvSpPr txBox="1"/>
          <p:nvPr/>
        </p:nvSpPr>
        <p:spPr>
          <a:xfrm>
            <a:off x="7849975" y="2173700"/>
            <a:ext cx="20019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kite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descr="A picture containing clock&#10;&#10;Description automatically generated" id="308" name="Google Shape;308;g25c0f108314_0_19"/>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309" name="Google Shape;309;g25c0f108314_0_19"/>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310" name="Google Shape;310;g25c0f108314_0_19"/>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311" name="Google Shape;311;g25c0f108314_0_19"/>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312" name="Google Shape;312;g25c0f108314_0_19"/>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13" name="Google Shape;313;g25c0f108314_0_19"/>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178</a:t>
            </a:r>
            <a:endParaRPr b="0" i="0" sz="1400" u="none" cap="none" strike="noStrike">
              <a:solidFill>
                <a:srgbClr val="000000"/>
              </a:solidFill>
              <a:latin typeface="Century Gothic"/>
              <a:ea typeface="Century Gothic"/>
              <a:cs typeface="Century Gothic"/>
              <a:sym typeface="Century Gothic"/>
            </a:endParaRPr>
          </a:p>
        </p:txBody>
      </p:sp>
      <p:sp>
        <p:nvSpPr>
          <p:cNvPr id="314" name="Google Shape;314;g25c0f108314_0_19"/>
          <p:cNvSpPr txBox="1"/>
          <p:nvPr/>
        </p:nvSpPr>
        <p:spPr>
          <a:xfrm>
            <a:off x="7306367" y="2343060"/>
            <a:ext cx="3949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2800" u="none" cap="none" strike="noStrike">
              <a:solidFill>
                <a:srgbClr val="000000"/>
              </a:solidFill>
              <a:latin typeface="Century Gothic"/>
              <a:ea typeface="Century Gothic"/>
              <a:cs typeface="Century Gothic"/>
              <a:sym typeface="Century Gothic"/>
            </a:endParaRPr>
          </a:p>
        </p:txBody>
      </p:sp>
      <p:pic>
        <p:nvPicPr>
          <p:cNvPr id="315" name="Google Shape;315;g25c0f108314_0_19"/>
          <p:cNvPicPr preferRelativeResize="0"/>
          <p:nvPr/>
        </p:nvPicPr>
        <p:blipFill rotWithShape="1">
          <a:blip r:embed="rId6">
            <a:alphaModFix/>
          </a:blip>
          <a:srcRect b="188" l="0" r="0" t="188"/>
          <a:stretch/>
        </p:blipFill>
        <p:spPr>
          <a:xfrm>
            <a:off x="1109233" y="1504316"/>
            <a:ext cx="5300352" cy="437029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descr="A picture containing clock&#10;&#10;Description automatically generated" id="321" name="Google Shape;321;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2" name="Google Shape;322;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3" name="Google Shape;323;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4" name="Google Shape;324;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5" name="Google Shape;325;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26" name="Google Shape;326;p23"/>
          <p:cNvSpPr txBox="1"/>
          <p:nvPr/>
        </p:nvSpPr>
        <p:spPr>
          <a:xfrm>
            <a:off x="885824" y="3081165"/>
            <a:ext cx="320040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funny</a:t>
            </a:r>
            <a:endParaRPr b="0" i="0" sz="1400" u="none" cap="none" strike="noStrike">
              <a:solidFill>
                <a:srgbClr val="000000"/>
              </a:solidFill>
              <a:latin typeface="Century Gothic"/>
              <a:ea typeface="Century Gothic"/>
              <a:cs typeface="Century Gothic"/>
              <a:sym typeface="Century Gothic"/>
            </a:endParaRPr>
          </a:p>
        </p:txBody>
      </p:sp>
      <p:sp>
        <p:nvSpPr>
          <p:cNvPr id="327" name="Google Shape;327;p23"/>
          <p:cNvSpPr txBox="1"/>
          <p:nvPr/>
        </p:nvSpPr>
        <p:spPr>
          <a:xfrm>
            <a:off x="4495801" y="3081165"/>
            <a:ext cx="320040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were</a:t>
            </a:r>
            <a:endParaRPr b="0" i="0" sz="1400" u="none" cap="none" strike="noStrike">
              <a:solidFill>
                <a:srgbClr val="000000"/>
              </a:solidFill>
              <a:latin typeface="Century Gothic"/>
              <a:ea typeface="Century Gothic"/>
              <a:cs typeface="Century Gothic"/>
              <a:sym typeface="Century Gothic"/>
            </a:endParaRPr>
          </a:p>
        </p:txBody>
      </p:sp>
      <p:sp>
        <p:nvSpPr>
          <p:cNvPr id="328" name="Google Shape;328;p23"/>
          <p:cNvSpPr txBox="1"/>
          <p:nvPr/>
        </p:nvSpPr>
        <p:spPr>
          <a:xfrm>
            <a:off x="8002497" y="3066998"/>
            <a:ext cx="320040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some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descr="A picture containing clock&#10;&#10;Description automatically generated" id="334" name="Google Shape;334;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5" name="Google Shape;335;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6" name="Google Shape;336;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7" name="Google Shape;337;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8" name="Google Shape;338;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39" name="Google Shape;339;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190</a:t>
            </a:r>
            <a:endParaRPr b="0" i="0" sz="1400" u="none" cap="none" strike="noStrike">
              <a:solidFill>
                <a:srgbClr val="000000"/>
              </a:solidFill>
              <a:latin typeface="Century Gothic"/>
              <a:ea typeface="Century Gothic"/>
              <a:cs typeface="Century Gothic"/>
              <a:sym typeface="Century Gothic"/>
            </a:endParaRPr>
          </a:p>
        </p:txBody>
      </p:sp>
      <p:pic>
        <p:nvPicPr>
          <p:cNvPr descr="A cartoon of a jellyfish&#10;&#10;Description automatically generated" id="340" name="Google Shape;340;p24"/>
          <p:cNvPicPr preferRelativeResize="0"/>
          <p:nvPr/>
        </p:nvPicPr>
        <p:blipFill rotWithShape="1">
          <a:blip r:embed="rId6">
            <a:alphaModFix/>
          </a:blip>
          <a:srcRect b="0" l="0" r="0" t="0"/>
          <a:stretch/>
        </p:blipFill>
        <p:spPr>
          <a:xfrm>
            <a:off x="1945934" y="2182757"/>
            <a:ext cx="8300131" cy="2683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descr="A picture containing clock&#10;&#10;Description automatically generated" id="346" name="Google Shape;346;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7" name="Google Shape;347;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8" name="Google Shape;348;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9" name="Google Shape;349;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0" name="Google Shape;350;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Print Awareness</a:t>
            </a:r>
            <a:endParaRPr b="0" i="0" sz="1400" u="none" cap="none" strike="noStrike">
              <a:solidFill>
                <a:srgbClr val="000000"/>
              </a:solidFill>
              <a:latin typeface="Century Gothic"/>
              <a:ea typeface="Century Gothic"/>
              <a:cs typeface="Century Gothic"/>
              <a:sym typeface="Century Gothic"/>
            </a:endParaRPr>
          </a:p>
        </p:txBody>
      </p:sp>
      <p:pic>
        <p:nvPicPr>
          <p:cNvPr id="351" name="Google Shape;351;p26"/>
          <p:cNvPicPr preferRelativeResize="0"/>
          <p:nvPr/>
        </p:nvPicPr>
        <p:blipFill rotWithShape="1">
          <a:blip r:embed="rId6">
            <a:alphaModFix/>
          </a:blip>
          <a:srcRect b="0" l="0" r="0" t="0"/>
          <a:stretch/>
        </p:blipFill>
        <p:spPr>
          <a:xfrm>
            <a:off x="1771650" y="1526400"/>
            <a:ext cx="5324225" cy="44008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52" name="Google Shape;352;p2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190</a:t>
            </a:r>
            <a:endParaRPr b="0" i="0" sz="1400" u="none" cap="none" strike="noStrike">
              <a:solidFill>
                <a:srgbClr val="000000"/>
              </a:solidFill>
              <a:latin typeface="Century Gothic"/>
              <a:ea typeface="Century Gothic"/>
              <a:cs typeface="Century Gothic"/>
              <a:sym typeface="Century Gothic"/>
            </a:endParaRPr>
          </a:p>
        </p:txBody>
      </p:sp>
      <p:sp>
        <p:nvSpPr>
          <p:cNvPr id="353" name="Google Shape;353;p26"/>
          <p:cNvSpPr txBox="1"/>
          <p:nvPr/>
        </p:nvSpPr>
        <p:spPr>
          <a:xfrm>
            <a:off x="8854250" y="2578052"/>
            <a:ext cx="31650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190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descr="A picture containing clock&#10;&#10;Description automatically generated" id="359" name="Google Shape;359;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0" name="Google Shape;360;p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1" name="Google Shape;361;p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2" name="Google Shape;362;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3" name="Google Shape;363;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sp>
        <p:nvSpPr>
          <p:cNvPr id="364" name="Google Shape;364;p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191</a:t>
            </a:r>
            <a:endParaRPr b="0" i="0" sz="1400" u="none" cap="none" strike="noStrike">
              <a:solidFill>
                <a:srgbClr val="000000"/>
              </a:solidFill>
              <a:latin typeface="Century Gothic"/>
              <a:ea typeface="Century Gothic"/>
              <a:cs typeface="Century Gothic"/>
              <a:sym typeface="Century Gothic"/>
            </a:endParaRPr>
          </a:p>
        </p:txBody>
      </p:sp>
      <p:pic>
        <p:nvPicPr>
          <p:cNvPr id="365" name="Google Shape;365;p5"/>
          <p:cNvPicPr preferRelativeResize="0"/>
          <p:nvPr/>
        </p:nvPicPr>
        <p:blipFill rotWithShape="1">
          <a:blip r:embed="rId6">
            <a:alphaModFix/>
          </a:blip>
          <a:srcRect b="0" l="0" r="0" t="0"/>
          <a:stretch/>
        </p:blipFill>
        <p:spPr>
          <a:xfrm>
            <a:off x="2514958" y="1418536"/>
            <a:ext cx="6055307" cy="501881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descr="A picture containing clock&#10;&#10;Description automatically generated" id="371" name="Google Shape;371;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2" name="Google Shape;372;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3" name="Google Shape;373;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4" name="Google Shape;374;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5" name="Google Shape;375;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Mosni Can Help</a:t>
            </a:r>
            <a:endParaRPr b="0" i="0" sz="1300" u="none" cap="none" strike="noStrike">
              <a:solidFill>
                <a:srgbClr val="000000"/>
              </a:solidFill>
              <a:latin typeface="Century Gothic"/>
              <a:ea typeface="Century Gothic"/>
              <a:cs typeface="Century Gothic"/>
              <a:sym typeface="Century Gothic"/>
            </a:endParaRPr>
          </a:p>
        </p:txBody>
      </p:sp>
      <p:sp>
        <p:nvSpPr>
          <p:cNvPr id="376" name="Google Shape;376;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192,193</a:t>
            </a:r>
            <a:endParaRPr b="0" i="0" sz="1400" u="none" cap="none" strike="noStrike">
              <a:solidFill>
                <a:srgbClr val="000000"/>
              </a:solidFill>
              <a:latin typeface="Century Gothic"/>
              <a:ea typeface="Century Gothic"/>
              <a:cs typeface="Century Gothic"/>
              <a:sym typeface="Century Gothic"/>
            </a:endParaRPr>
          </a:p>
        </p:txBody>
      </p:sp>
      <p:pic>
        <p:nvPicPr>
          <p:cNvPr id="377" name="Google Shape;377;p27"/>
          <p:cNvPicPr preferRelativeResize="0"/>
          <p:nvPr/>
        </p:nvPicPr>
        <p:blipFill rotWithShape="1">
          <a:blip r:embed="rId6">
            <a:alphaModFix/>
          </a:blip>
          <a:srcRect b="0" l="0" r="0" t="0"/>
          <a:stretch/>
        </p:blipFill>
        <p:spPr>
          <a:xfrm>
            <a:off x="3025793" y="1699829"/>
            <a:ext cx="8944384" cy="369934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78" name="Google Shape;378;p27"/>
          <p:cNvPicPr preferRelativeResize="0"/>
          <p:nvPr/>
        </p:nvPicPr>
        <p:blipFill rotWithShape="1">
          <a:blip r:embed="rId7">
            <a:alphaModFix/>
          </a:blip>
          <a:srcRect b="0" l="0" r="0" t="0"/>
          <a:stretch/>
        </p:blipFill>
        <p:spPr>
          <a:xfrm>
            <a:off x="-4073" y="2352933"/>
            <a:ext cx="3237018" cy="23431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descr="A picture containing clock&#10;&#10;Description automatically generated" id="384" name="Google Shape;384;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5" name="Google Shape;385;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6" name="Google Shape;386;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7" name="Google Shape;387;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8" name="Google Shape;388;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Mosni Can Help</a:t>
            </a:r>
            <a:endParaRPr b="0" i="0" sz="1300" u="none" cap="none" strike="noStrike">
              <a:solidFill>
                <a:srgbClr val="000000"/>
              </a:solidFill>
              <a:latin typeface="Century Gothic"/>
              <a:ea typeface="Century Gothic"/>
              <a:cs typeface="Century Gothic"/>
              <a:sym typeface="Century Gothic"/>
            </a:endParaRPr>
          </a:p>
        </p:txBody>
      </p:sp>
      <p:sp>
        <p:nvSpPr>
          <p:cNvPr id="389" name="Google Shape;389;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194,195</a:t>
            </a:r>
            <a:endParaRPr b="0" i="0" sz="1400" u="none" cap="none" strike="noStrike">
              <a:solidFill>
                <a:srgbClr val="000000"/>
              </a:solidFill>
              <a:latin typeface="Century Gothic"/>
              <a:ea typeface="Century Gothic"/>
              <a:cs typeface="Century Gothic"/>
              <a:sym typeface="Century Gothic"/>
            </a:endParaRPr>
          </a:p>
        </p:txBody>
      </p:sp>
      <p:pic>
        <p:nvPicPr>
          <p:cNvPr id="390" name="Google Shape;390;p28"/>
          <p:cNvPicPr preferRelativeResize="0"/>
          <p:nvPr/>
        </p:nvPicPr>
        <p:blipFill rotWithShape="1">
          <a:blip r:embed="rId6">
            <a:alphaModFix/>
          </a:blip>
          <a:srcRect b="0" l="0" r="0" t="0"/>
          <a:stretch/>
        </p:blipFill>
        <p:spPr>
          <a:xfrm>
            <a:off x="1457049" y="1587243"/>
            <a:ext cx="8895839" cy="368351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descr="A picture containing clock&#10;&#10;Description automatically generated" id="396" name="Google Shape;396;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7" name="Google Shape;397;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8" name="Google Shape;398;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9" name="Google Shape;399;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0" name="Google Shape;400;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Mosni Can Help</a:t>
            </a:r>
            <a:endParaRPr b="0" i="0" sz="1300" u="none" cap="none" strike="noStrike">
              <a:solidFill>
                <a:srgbClr val="000000"/>
              </a:solidFill>
              <a:latin typeface="Century Gothic"/>
              <a:ea typeface="Century Gothic"/>
              <a:cs typeface="Century Gothic"/>
              <a:sym typeface="Century Gothic"/>
            </a:endParaRPr>
          </a:p>
        </p:txBody>
      </p:sp>
      <p:sp>
        <p:nvSpPr>
          <p:cNvPr id="401" name="Google Shape;401;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196,197</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02" name="Google Shape;402;p29"/>
          <p:cNvPicPr preferRelativeResize="0"/>
          <p:nvPr/>
        </p:nvPicPr>
        <p:blipFill rotWithShape="1">
          <a:blip r:embed="rId6">
            <a:alphaModFix/>
          </a:blip>
          <a:srcRect b="0" l="0" r="0" t="0"/>
          <a:stretch/>
        </p:blipFill>
        <p:spPr>
          <a:xfrm>
            <a:off x="-23861" y="2257425"/>
            <a:ext cx="3237018" cy="2343150"/>
          </a:xfrm>
          <a:prstGeom prst="rect">
            <a:avLst/>
          </a:prstGeom>
          <a:noFill/>
          <a:ln>
            <a:noFill/>
          </a:ln>
        </p:spPr>
      </p:pic>
      <p:pic>
        <p:nvPicPr>
          <p:cNvPr id="403" name="Google Shape;403;p29"/>
          <p:cNvPicPr preferRelativeResize="0"/>
          <p:nvPr/>
        </p:nvPicPr>
        <p:blipFill rotWithShape="1">
          <a:blip r:embed="rId7">
            <a:alphaModFix/>
          </a:blip>
          <a:srcRect b="0" l="0" r="0" t="0"/>
          <a:stretch/>
        </p:blipFill>
        <p:spPr>
          <a:xfrm>
            <a:off x="3000008" y="1585030"/>
            <a:ext cx="8916803" cy="368794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descr="A picture containing clock&#10;&#10;Description automatically generated" id="409" name="Google Shape;409;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0" name="Google Shape;410;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1" name="Google Shape;411;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2" name="Google Shape;412;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3" name="Google Shape;413;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Mosni Can Help</a:t>
            </a:r>
            <a:endParaRPr b="0" i="0" sz="1300" u="none" cap="none" strike="noStrike">
              <a:solidFill>
                <a:srgbClr val="000000"/>
              </a:solidFill>
              <a:latin typeface="Century Gothic"/>
              <a:ea typeface="Century Gothic"/>
              <a:cs typeface="Century Gothic"/>
              <a:sym typeface="Century Gothic"/>
            </a:endParaRPr>
          </a:p>
        </p:txBody>
      </p:sp>
      <p:sp>
        <p:nvSpPr>
          <p:cNvPr id="414" name="Google Shape;414;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198,199</a:t>
            </a:r>
            <a:endParaRPr b="0" i="0" sz="1400" u="none" cap="none" strike="noStrike">
              <a:solidFill>
                <a:srgbClr val="000000"/>
              </a:solidFill>
              <a:latin typeface="Century Gothic"/>
              <a:ea typeface="Century Gothic"/>
              <a:cs typeface="Century Gothic"/>
              <a:sym typeface="Century Gothic"/>
            </a:endParaRPr>
          </a:p>
        </p:txBody>
      </p:sp>
      <p:pic>
        <p:nvPicPr>
          <p:cNvPr id="415" name="Google Shape;415;p30"/>
          <p:cNvPicPr preferRelativeResize="0"/>
          <p:nvPr/>
        </p:nvPicPr>
        <p:blipFill rotWithShape="1">
          <a:blip r:embed="rId6">
            <a:alphaModFix/>
          </a:blip>
          <a:srcRect b="0" l="0" r="0" t="0"/>
          <a:stretch/>
        </p:blipFill>
        <p:spPr>
          <a:xfrm>
            <a:off x="1760742" y="1683593"/>
            <a:ext cx="8902030" cy="36818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descr="A picture containing clock&#10;&#10;Description automatically generated" id="421" name="Google Shape;421;g216d5158540_0_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422" name="Google Shape;422;g216d5158540_0_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423" name="Google Shape;423;g216d5158540_0_8"/>
          <p:cNvPicPr preferRelativeResize="0"/>
          <p:nvPr/>
        </p:nvPicPr>
        <p:blipFill rotWithShape="1">
          <a:blip r:embed="rId5">
            <a:alphaModFix/>
          </a:blip>
          <a:srcRect b="11557" l="5778" r="5313" t="0"/>
          <a:stretch/>
        </p:blipFill>
        <p:spPr>
          <a:xfrm>
            <a:off x="298808" y="6364415"/>
            <a:ext cx="1040463" cy="416152"/>
          </a:xfrm>
          <a:prstGeom prst="rect">
            <a:avLst/>
          </a:prstGeom>
          <a:noFill/>
          <a:ln>
            <a:noFill/>
          </a:ln>
        </p:spPr>
      </p:pic>
      <p:cxnSp>
        <p:nvCxnSpPr>
          <p:cNvPr id="424" name="Google Shape;424;g216d5158540_0_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425" name="Google Shape;425;g216d5158540_0_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 </a:t>
            </a:r>
            <a:endParaRPr b="0" i="0" sz="1400" u="none" cap="none" strike="noStrike">
              <a:solidFill>
                <a:srgbClr val="000000"/>
              </a:solidFill>
              <a:latin typeface="Century Gothic"/>
              <a:ea typeface="Century Gothic"/>
              <a:cs typeface="Century Gothic"/>
              <a:sym typeface="Century Gothic"/>
            </a:endParaRPr>
          </a:p>
        </p:txBody>
      </p:sp>
      <p:sp>
        <p:nvSpPr>
          <p:cNvPr id="426" name="Google Shape;426;g216d5158540_0_8"/>
          <p:cNvSpPr txBox="1"/>
          <p:nvPr/>
        </p:nvSpPr>
        <p:spPr>
          <a:xfrm>
            <a:off x="5762450" y="1754375"/>
            <a:ext cx="5110200" cy="3540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n-US" sz="3200">
                <a:solidFill>
                  <a:schemeClr val="dk1"/>
                </a:solidFill>
                <a:latin typeface="Century Gothic"/>
                <a:ea typeface="Century Gothic"/>
                <a:cs typeface="Century Gothic"/>
                <a:sym typeface="Century Gothic"/>
              </a:rPr>
              <a:t>Talk</a:t>
            </a:r>
            <a:r>
              <a:rPr lang="en-US" sz="3200">
                <a:solidFill>
                  <a:schemeClr val="dk1"/>
                </a:solidFill>
                <a:latin typeface="Century Gothic"/>
                <a:ea typeface="Century Gothic"/>
                <a:cs typeface="Century Gothic"/>
                <a:sym typeface="Century Gothic"/>
              </a:rPr>
              <a:t> Ask students what they thought about the text. </a:t>
            </a:r>
            <a:endParaRPr sz="3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3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US" sz="3200">
                <a:solidFill>
                  <a:schemeClr val="dk1"/>
                </a:solidFill>
                <a:latin typeface="Century Gothic"/>
                <a:ea typeface="Century Gothic"/>
                <a:cs typeface="Century Gothic"/>
                <a:sym typeface="Century Gothic"/>
              </a:rPr>
              <a:t>Write</a:t>
            </a:r>
            <a:r>
              <a:rPr lang="en-US" sz="3200">
                <a:solidFill>
                  <a:schemeClr val="dk1"/>
                </a:solidFill>
                <a:latin typeface="Century Gothic"/>
                <a:ea typeface="Century Gothic"/>
                <a:cs typeface="Century Gothic"/>
                <a:sym typeface="Century Gothic"/>
              </a:rPr>
              <a:t> or </a:t>
            </a:r>
            <a:r>
              <a:rPr b="1" lang="en-US" sz="3200">
                <a:solidFill>
                  <a:schemeClr val="dk1"/>
                </a:solidFill>
                <a:latin typeface="Century Gothic"/>
                <a:ea typeface="Century Gothic"/>
                <a:cs typeface="Century Gothic"/>
                <a:sym typeface="Century Gothic"/>
              </a:rPr>
              <a:t>Draw</a:t>
            </a:r>
            <a:r>
              <a:rPr lang="en-US" sz="3200">
                <a:solidFill>
                  <a:schemeClr val="dk1"/>
                </a:solidFill>
                <a:latin typeface="Century Gothic"/>
                <a:ea typeface="Century Gothic"/>
                <a:cs typeface="Century Gothic"/>
                <a:sym typeface="Century Gothic"/>
              </a:rPr>
              <a:t> Have students write or draw to respond to the text. </a:t>
            </a:r>
            <a:endParaRPr b="1" sz="3200">
              <a:latin typeface="Century Gothic"/>
              <a:ea typeface="Century Gothic"/>
              <a:cs typeface="Century Gothic"/>
              <a:sym typeface="Century Gothic"/>
            </a:endParaRPr>
          </a:p>
        </p:txBody>
      </p:sp>
      <p:pic>
        <p:nvPicPr>
          <p:cNvPr id="427" name="Google Shape;427;g216d5158540_0_8"/>
          <p:cNvPicPr preferRelativeResize="0"/>
          <p:nvPr/>
        </p:nvPicPr>
        <p:blipFill rotWithShape="1">
          <a:blip r:embed="rId6">
            <a:alphaModFix/>
          </a:blip>
          <a:srcRect b="0" l="0" r="0" t="0"/>
          <a:stretch/>
        </p:blipFill>
        <p:spPr>
          <a:xfrm>
            <a:off x="753474" y="1703097"/>
            <a:ext cx="4568102" cy="37861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descr="A picture containing clock&#10;&#10;Description automatically generated" id="433" name="Google Shape;433;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4" name="Google Shape;434;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5" name="Google Shape;435;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6" name="Google Shape;436;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7" name="Google Shape;437;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38" name="Google Shape;438;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200</a:t>
            </a:r>
            <a:endParaRPr b="0" i="0" sz="1400" u="none" cap="none" strike="noStrike">
              <a:solidFill>
                <a:srgbClr val="000000"/>
              </a:solidFill>
              <a:latin typeface="Century Gothic"/>
              <a:ea typeface="Century Gothic"/>
              <a:cs typeface="Century Gothic"/>
              <a:sym typeface="Century Gothic"/>
            </a:endParaRPr>
          </a:p>
        </p:txBody>
      </p:sp>
      <p:pic>
        <p:nvPicPr>
          <p:cNvPr id="439" name="Google Shape;439;p33"/>
          <p:cNvPicPr preferRelativeResize="0"/>
          <p:nvPr/>
        </p:nvPicPr>
        <p:blipFill rotWithShape="1">
          <a:blip r:embed="rId6">
            <a:alphaModFix/>
          </a:blip>
          <a:srcRect b="0" l="0" r="0" t="0"/>
          <a:stretch/>
        </p:blipFill>
        <p:spPr>
          <a:xfrm>
            <a:off x="1339273" y="1666216"/>
            <a:ext cx="4932277" cy="407690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40" name="Google Shape;440;p33"/>
          <p:cNvSpPr txBox="1"/>
          <p:nvPr/>
        </p:nvSpPr>
        <p:spPr>
          <a:xfrm>
            <a:off x="7256775" y="2331763"/>
            <a:ext cx="3858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200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drawing, lamp&#10;&#10;Description automatically generated" id="107" name="Google Shape;107;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8" name="Google Shape;108;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9" name="Google Shape;109;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1" name="Google Shape;111;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2" name="Google Shape;112;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descr="A picture containing clock&#10;&#10;Description automatically generated" id="446" name="Google Shape;446;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7" name="Google Shape;447;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8" name="Google Shape;448;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9" name="Google Shape;449;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0" name="Google Shape;450;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51" name="Google Shape;451;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201</a:t>
            </a:r>
            <a:endParaRPr b="0" i="0" sz="1400" u="none" cap="none" strike="noStrike">
              <a:solidFill>
                <a:srgbClr val="000000"/>
              </a:solidFill>
              <a:latin typeface="Century Gothic"/>
              <a:ea typeface="Century Gothic"/>
              <a:cs typeface="Century Gothic"/>
              <a:sym typeface="Century Gothic"/>
            </a:endParaRPr>
          </a:p>
        </p:txBody>
      </p:sp>
      <p:pic>
        <p:nvPicPr>
          <p:cNvPr id="452" name="Google Shape;452;p34"/>
          <p:cNvPicPr preferRelativeResize="0"/>
          <p:nvPr/>
        </p:nvPicPr>
        <p:blipFill rotWithShape="1">
          <a:blip r:embed="rId6">
            <a:alphaModFix/>
          </a:blip>
          <a:srcRect b="0" l="0" r="0" t="0"/>
          <a:stretch/>
        </p:blipFill>
        <p:spPr>
          <a:xfrm>
            <a:off x="1339273" y="1670796"/>
            <a:ext cx="4932277" cy="406774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53" name="Google Shape;453;p34"/>
          <p:cNvSpPr txBox="1"/>
          <p:nvPr/>
        </p:nvSpPr>
        <p:spPr>
          <a:xfrm>
            <a:off x="7256775" y="2331763"/>
            <a:ext cx="3858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201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descr="A picture containing clock&#10;&#10;Description automatically generated" id="459" name="Google Shape;459;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0" name="Google Shape;460;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1" name="Google Shape;461;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2" name="Google Shape;462;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3" name="Google Shape;463;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Fiction</a:t>
            </a:r>
            <a:endParaRPr b="0" i="0" sz="4000" u="none" cap="none" strike="noStrike">
              <a:solidFill>
                <a:schemeClr val="lt1"/>
              </a:solidFill>
              <a:latin typeface="Century Gothic"/>
              <a:ea typeface="Century Gothic"/>
              <a:cs typeface="Century Gothic"/>
              <a:sym typeface="Century Gothic"/>
            </a:endParaRPr>
          </a:p>
        </p:txBody>
      </p:sp>
      <p:sp>
        <p:nvSpPr>
          <p:cNvPr id="464" name="Google Shape;464;p35"/>
          <p:cNvSpPr txBox="1"/>
          <p:nvPr/>
        </p:nvSpPr>
        <p:spPr>
          <a:xfrm>
            <a:off x="8606118" y="2397968"/>
            <a:ext cx="3115235"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210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465" name="Google Shape;465;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210</a:t>
            </a:r>
            <a:endParaRPr b="0" i="0" sz="1400" u="none" cap="none" strike="noStrike">
              <a:solidFill>
                <a:srgbClr val="000000"/>
              </a:solidFill>
              <a:latin typeface="Century Gothic"/>
              <a:ea typeface="Century Gothic"/>
              <a:cs typeface="Century Gothic"/>
              <a:sym typeface="Century Gothic"/>
            </a:endParaRPr>
          </a:p>
        </p:txBody>
      </p:sp>
      <p:pic>
        <p:nvPicPr>
          <p:cNvPr id="466" name="Google Shape;466;p35"/>
          <p:cNvPicPr preferRelativeResize="0"/>
          <p:nvPr/>
        </p:nvPicPr>
        <p:blipFill rotWithShape="1">
          <a:blip r:embed="rId6">
            <a:alphaModFix/>
          </a:blip>
          <a:srcRect b="0" l="0" r="0" t="0"/>
          <a:stretch/>
        </p:blipFill>
        <p:spPr>
          <a:xfrm>
            <a:off x="1891671" y="1490791"/>
            <a:ext cx="5797876" cy="478161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descr="A picture containing clock&#10;&#10;Description automatically generated" id="472" name="Google Shape;472;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3" name="Google Shape;473;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4" name="Google Shape;474;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5" name="Google Shape;475;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6" name="Google Shape;476;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477" name="Google Shape;477;p36"/>
          <p:cNvPicPr preferRelativeResize="0"/>
          <p:nvPr/>
        </p:nvPicPr>
        <p:blipFill rotWithShape="1">
          <a:blip r:embed="rId6">
            <a:alphaModFix/>
          </a:blip>
          <a:srcRect b="0" l="0" r="0" t="0"/>
          <a:stretch/>
        </p:blipFill>
        <p:spPr>
          <a:xfrm>
            <a:off x="9171640" y="3103407"/>
            <a:ext cx="2429785" cy="2429785"/>
          </a:xfrm>
          <a:prstGeom prst="rect">
            <a:avLst/>
          </a:prstGeom>
          <a:noFill/>
          <a:ln>
            <a:noFill/>
          </a:ln>
        </p:spPr>
      </p:pic>
      <p:sp>
        <p:nvSpPr>
          <p:cNvPr id="478" name="Google Shape;478;p36"/>
          <p:cNvSpPr txBox="1"/>
          <p:nvPr/>
        </p:nvSpPr>
        <p:spPr>
          <a:xfrm>
            <a:off x="1084083" y="2148598"/>
            <a:ext cx="9081237"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Check </a:t>
            </a:r>
            <a:r>
              <a:rPr b="0" i="0" lang="en-US" sz="3200" u="none" cap="none" strike="noStrike">
                <a:solidFill>
                  <a:schemeClr val="dk1"/>
                </a:solidFill>
                <a:latin typeface="Century Gothic"/>
                <a:ea typeface="Century Gothic"/>
                <a:cs typeface="Century Gothic"/>
                <a:sym typeface="Century Gothic"/>
              </a:rPr>
              <a:t>your book for correct capitalization.</a:t>
            </a:r>
            <a:endParaRPr b="0" i="0" sz="1400" u="none" cap="none" strike="noStrike">
              <a:solidFill>
                <a:srgbClr val="000000"/>
              </a:solidFill>
              <a:latin typeface="Century Gothic"/>
              <a:ea typeface="Century Gothic"/>
              <a:cs typeface="Century Gothic"/>
              <a:sym typeface="Century Gothic"/>
            </a:endParaRPr>
          </a:p>
        </p:txBody>
      </p:sp>
      <p:sp>
        <p:nvSpPr>
          <p:cNvPr id="479" name="Google Shape;479;p36"/>
          <p:cNvSpPr txBox="1"/>
          <p:nvPr/>
        </p:nvSpPr>
        <p:spPr>
          <a:xfrm>
            <a:off x="1084084" y="4254674"/>
            <a:ext cx="7867409"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Reread </a:t>
            </a:r>
            <a:r>
              <a:rPr b="0" i="0" lang="en-US" sz="3200" u="none" cap="none" strike="noStrike">
                <a:solidFill>
                  <a:schemeClr val="dk1"/>
                </a:solidFill>
                <a:latin typeface="Century Gothic"/>
                <a:ea typeface="Century Gothic"/>
                <a:cs typeface="Century Gothic"/>
                <a:sym typeface="Century Gothic"/>
              </a:rPr>
              <a:t>your book and make sure all of the sentences and pictures are complete. </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descr="A picture containing clock&#10;&#10;Description automatically generated" id="485" name="Google Shape;485;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6" name="Google Shape;486;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7" name="Google Shape;487;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8" name="Google Shape;488;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9" name="Google Shape;489;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Vowel Activity</a:t>
            </a:r>
            <a:endParaRPr b="0" i="0" sz="1400" u="none" cap="none" strike="noStrike">
              <a:solidFill>
                <a:srgbClr val="000000"/>
              </a:solidFill>
              <a:latin typeface="Century Gothic"/>
              <a:ea typeface="Century Gothic"/>
              <a:cs typeface="Century Gothic"/>
              <a:sym typeface="Century Gothic"/>
            </a:endParaRPr>
          </a:p>
        </p:txBody>
      </p:sp>
      <p:sp>
        <p:nvSpPr>
          <p:cNvPr id="490" name="Google Shape;490;p38"/>
          <p:cNvSpPr txBox="1"/>
          <p:nvPr/>
        </p:nvSpPr>
        <p:spPr>
          <a:xfrm>
            <a:off x="8606118" y="2397968"/>
            <a:ext cx="3115235"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206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491" name="Google Shape;491;p3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206</a:t>
            </a:r>
            <a:endParaRPr b="0" i="0" sz="1400" u="none" cap="none" strike="noStrike">
              <a:solidFill>
                <a:srgbClr val="000000"/>
              </a:solidFill>
              <a:latin typeface="Century Gothic"/>
              <a:ea typeface="Century Gothic"/>
              <a:cs typeface="Century Gothic"/>
              <a:sym typeface="Century Gothic"/>
            </a:endParaRPr>
          </a:p>
        </p:txBody>
      </p:sp>
      <p:pic>
        <p:nvPicPr>
          <p:cNvPr id="492" name="Google Shape;492;p38"/>
          <p:cNvPicPr preferRelativeResize="0"/>
          <p:nvPr/>
        </p:nvPicPr>
        <p:blipFill rotWithShape="1">
          <a:blip r:embed="rId6">
            <a:alphaModFix/>
          </a:blip>
          <a:srcRect b="0" l="0" r="0" t="0"/>
          <a:stretch/>
        </p:blipFill>
        <p:spPr>
          <a:xfrm>
            <a:off x="1696273" y="1444175"/>
            <a:ext cx="5758724" cy="47600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descr="A picture containing clock&#10;&#10;Description automatically generated" id="498" name="Google Shape;498;p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9" name="Google Shape;499;p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0" name="Google Shape;500;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1" name="Google Shape;501;p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2" name="Google Shape;502;p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03" name="Google Shape;503;p3"/>
          <p:cNvSpPr txBox="1"/>
          <p:nvPr/>
        </p:nvSpPr>
        <p:spPr>
          <a:xfrm>
            <a:off x="398650" y="1193990"/>
            <a:ext cx="11206800" cy="4470000"/>
          </a:xfrm>
          <a:prstGeom prst="rect">
            <a:avLst/>
          </a:prstGeom>
          <a:noFill/>
          <a:ln>
            <a:noFill/>
          </a:ln>
        </p:spPr>
        <p:txBody>
          <a:bodyPr anchorCtr="0" anchor="t" bIns="45700" lIns="91425" spcFirstLastPara="1" rIns="91425" wrap="square" tIns="45700">
            <a:spAutoFit/>
          </a:bodyPr>
          <a:lstStyle/>
          <a:p>
            <a:pPr indent="0" lvl="1" marL="495300" marR="0" rtl="0" algn="l">
              <a:lnSpc>
                <a:spcPct val="115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I have an appointment in two days.</a:t>
            </a:r>
            <a:endParaRPr b="0" i="0" sz="3600" u="none" cap="none" strike="noStrike">
              <a:solidFill>
                <a:schemeClr val="dk1"/>
              </a:solidFill>
              <a:latin typeface="Century Gothic"/>
              <a:ea typeface="Century Gothic"/>
              <a:cs typeface="Century Gothic"/>
              <a:sym typeface="Century Gothic"/>
            </a:endParaRPr>
          </a:p>
          <a:p>
            <a:pPr indent="0" lvl="1" marL="495300" marR="0" rtl="0" algn="l">
              <a:lnSpc>
                <a:spcPct val="115000"/>
              </a:lnSpc>
              <a:spcBef>
                <a:spcPts val="0"/>
              </a:spcBef>
              <a:spcAft>
                <a:spcPts val="0"/>
              </a:spcAft>
              <a:buClr>
                <a:srgbClr val="000000"/>
              </a:buClr>
              <a:buSzPts val="3200"/>
              <a:buFont typeface="Arial"/>
              <a:buNone/>
            </a:pPr>
            <a:r>
              <a:t/>
            </a:r>
            <a:endParaRPr b="0" i="0" sz="3600" u="none" cap="none" strike="noStrike">
              <a:solidFill>
                <a:schemeClr val="dk1"/>
              </a:solidFill>
              <a:latin typeface="Century Gothic"/>
              <a:ea typeface="Century Gothic"/>
              <a:cs typeface="Century Gothic"/>
              <a:sym typeface="Century Gothic"/>
            </a:endParaRPr>
          </a:p>
          <a:p>
            <a:pPr indent="0" lvl="1" marL="495300" marR="0" rtl="0" algn="l">
              <a:lnSpc>
                <a:spcPct val="115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She will do her homework before dinner.</a:t>
            </a:r>
            <a:endParaRPr b="0" i="0" sz="3600" u="none" cap="none" strike="noStrike">
              <a:solidFill>
                <a:schemeClr val="dk1"/>
              </a:solidFill>
              <a:latin typeface="Century Gothic"/>
              <a:ea typeface="Century Gothic"/>
              <a:cs typeface="Century Gothic"/>
              <a:sym typeface="Century Gothic"/>
            </a:endParaRPr>
          </a:p>
          <a:p>
            <a:pPr indent="0" lvl="1" marL="495300" marR="0" rtl="0" algn="l">
              <a:lnSpc>
                <a:spcPct val="115000"/>
              </a:lnSpc>
              <a:spcBef>
                <a:spcPts val="0"/>
              </a:spcBef>
              <a:spcAft>
                <a:spcPts val="0"/>
              </a:spcAft>
              <a:buClr>
                <a:srgbClr val="000000"/>
              </a:buClr>
              <a:buSzPts val="3200"/>
              <a:buFont typeface="Arial"/>
              <a:buNone/>
            </a:pPr>
            <a:r>
              <a:t/>
            </a:r>
            <a:endParaRPr b="0" i="0" sz="3600" u="none" cap="none" strike="noStrike">
              <a:solidFill>
                <a:schemeClr val="dk1"/>
              </a:solidFill>
              <a:latin typeface="Century Gothic"/>
              <a:ea typeface="Century Gothic"/>
              <a:cs typeface="Century Gothic"/>
              <a:sym typeface="Century Gothic"/>
            </a:endParaRPr>
          </a:p>
          <a:p>
            <a:pPr indent="0" lvl="1" marL="495300" marR="0" rtl="0" algn="l">
              <a:lnSpc>
                <a:spcPct val="115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We have a test on Thursday. </a:t>
            </a:r>
            <a:endParaRPr b="0" i="0" sz="3600" u="none" cap="none" strike="noStrike">
              <a:solidFill>
                <a:schemeClr val="dk1"/>
              </a:solidFill>
              <a:latin typeface="Century Gothic"/>
              <a:ea typeface="Century Gothic"/>
              <a:cs typeface="Century Gothic"/>
              <a:sym typeface="Century Gothic"/>
            </a:endParaRPr>
          </a:p>
          <a:p>
            <a:pPr indent="0" lvl="1" marL="495300" marR="0" rtl="0" algn="l">
              <a:lnSpc>
                <a:spcPct val="115000"/>
              </a:lnSpc>
              <a:spcBef>
                <a:spcPts val="0"/>
              </a:spcBef>
              <a:spcAft>
                <a:spcPts val="0"/>
              </a:spcAft>
              <a:buClr>
                <a:srgbClr val="000000"/>
              </a:buClr>
              <a:buSzPts val="3200"/>
              <a:buFont typeface="Arial"/>
              <a:buNone/>
            </a:pPr>
            <a:r>
              <a:t/>
            </a:r>
            <a:endParaRPr b="0" i="0" sz="3600" u="none" cap="none" strike="noStrike">
              <a:solidFill>
                <a:schemeClr val="dk1"/>
              </a:solidFill>
              <a:latin typeface="Century Gothic"/>
              <a:ea typeface="Century Gothic"/>
              <a:cs typeface="Century Gothic"/>
              <a:sym typeface="Century Gothic"/>
            </a:endParaRPr>
          </a:p>
          <a:p>
            <a:pPr indent="0" lvl="1" marL="495300" marR="0" rtl="0" algn="l">
              <a:lnSpc>
                <a:spcPct val="115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Let’s play a game after dinner. </a:t>
            </a:r>
            <a:endParaRPr b="0" i="0" sz="3600" u="none" cap="none" strike="noStrike">
              <a:solidFill>
                <a:schemeClr val="dk1"/>
              </a:solidFill>
              <a:latin typeface="Century Gothic"/>
              <a:ea typeface="Century Gothic"/>
              <a:cs typeface="Century Gothic"/>
              <a:sym typeface="Century Gothic"/>
            </a:endParaRPr>
          </a:p>
        </p:txBody>
      </p:sp>
      <p:sp>
        <p:nvSpPr>
          <p:cNvPr id="504" name="Google Shape;504;p3"/>
          <p:cNvSpPr txBox="1"/>
          <p:nvPr/>
        </p:nvSpPr>
        <p:spPr>
          <a:xfrm>
            <a:off x="2883383" y="5717151"/>
            <a:ext cx="72996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Create</a:t>
            </a:r>
            <a:r>
              <a:rPr b="0" i="0" lang="en-US" sz="2800" u="none" cap="none" strike="noStrike">
                <a:solidFill>
                  <a:schemeClr val="dk1"/>
                </a:solidFill>
                <a:latin typeface="Century Gothic"/>
                <a:ea typeface="Century Gothic"/>
                <a:cs typeface="Century Gothic"/>
                <a:sym typeface="Century Gothic"/>
              </a:rPr>
              <a:t> sentences using the prepositions before and after.</a:t>
            </a:r>
            <a:endParaRPr b="0" i="0" sz="2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descr="A picture containing drawing, lamp&#10;&#10;Description automatically generated" id="509" name="Google Shape;509;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10" name="Google Shape;510;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11" name="Google Shape;511;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12" name="Google Shape;512;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13" name="Google Shape;513;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14" name="Google Shape;514;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descr="A picture containing clock&#10;&#10;Description automatically generated" id="520" name="Google Shape;520;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21" name="Google Shape;521;p1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22" name="Google Shape;522;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3" name="Google Shape;523;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24" name="Google Shape;524;p1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25" name="Google Shape;525;p18"/>
          <p:cNvPicPr preferRelativeResize="0"/>
          <p:nvPr/>
        </p:nvPicPr>
        <p:blipFill rotWithShape="1">
          <a:blip r:embed="rId6">
            <a:alphaModFix/>
          </a:blip>
          <a:srcRect b="0" l="0" r="0" t="0"/>
          <a:stretch/>
        </p:blipFill>
        <p:spPr>
          <a:xfrm>
            <a:off x="2240280" y="1900344"/>
            <a:ext cx="2555814" cy="357814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26" name="Google Shape;526;p18"/>
          <p:cNvPicPr preferRelativeResize="0"/>
          <p:nvPr/>
        </p:nvPicPr>
        <p:blipFill rotWithShape="1">
          <a:blip r:embed="rId7">
            <a:alphaModFix/>
          </a:blip>
          <a:srcRect b="0" l="0" r="0" t="0"/>
          <a:stretch/>
        </p:blipFill>
        <p:spPr>
          <a:xfrm>
            <a:off x="6096000" y="1908260"/>
            <a:ext cx="2555814" cy="356230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descr="A picture containing clock&#10;&#10;Description automatically generated" id="532" name="Google Shape;532;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33" name="Google Shape;533;p22"/>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34" name="Google Shape;534;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5" name="Google Shape;535;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36" name="Google Shape;536;p22"/>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37" name="Google Shape;537;p22"/>
          <p:cNvSpPr txBox="1"/>
          <p:nvPr/>
        </p:nvSpPr>
        <p:spPr>
          <a:xfrm>
            <a:off x="7989957" y="2402934"/>
            <a:ext cx="387096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179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38" name="Google Shape;538;p22"/>
          <p:cNvPicPr preferRelativeResize="0"/>
          <p:nvPr/>
        </p:nvPicPr>
        <p:blipFill rotWithShape="1">
          <a:blip r:embed="rId6">
            <a:alphaModFix/>
          </a:blip>
          <a:srcRect b="0" l="3979" r="3977" t="0"/>
          <a:stretch/>
        </p:blipFill>
        <p:spPr>
          <a:xfrm>
            <a:off x="1729159" y="1559214"/>
            <a:ext cx="4961199" cy="44553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39" name="Google Shape;539;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179</a:t>
            </a:r>
            <a:endParaRPr b="1" i="0" sz="2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descr="A picture containing clock&#10;&#10;Description automatically generated" id="545" name="Google Shape;545;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46" name="Google Shape;546;p2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47" name="Google Shape;547;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8" name="Google Shape;548;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49" name="Google Shape;549;p2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50" name="Google Shape;550;p25"/>
          <p:cNvPicPr preferRelativeResize="0"/>
          <p:nvPr/>
        </p:nvPicPr>
        <p:blipFill rotWithShape="1">
          <a:blip r:embed="rId6">
            <a:alphaModFix/>
          </a:blip>
          <a:srcRect b="0" l="0" r="0" t="0"/>
          <a:stretch/>
        </p:blipFill>
        <p:spPr>
          <a:xfrm>
            <a:off x="752830" y="1900357"/>
            <a:ext cx="2555814" cy="35781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51" name="Google Shape;551;p25"/>
          <p:cNvPicPr preferRelativeResize="0"/>
          <p:nvPr/>
        </p:nvPicPr>
        <p:blipFill rotWithShape="1">
          <a:blip r:embed="rId7">
            <a:alphaModFix/>
          </a:blip>
          <a:srcRect b="0" l="0" r="0" t="0"/>
          <a:stretch/>
        </p:blipFill>
        <p:spPr>
          <a:xfrm>
            <a:off x="6414804" y="1908273"/>
            <a:ext cx="2544505" cy="356230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52" name="Google Shape;552;p25"/>
          <p:cNvSpPr txBox="1"/>
          <p:nvPr/>
        </p:nvSpPr>
        <p:spPr>
          <a:xfrm>
            <a:off x="3578300" y="3135325"/>
            <a:ext cx="22260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6600" u="none" cap="none" strike="noStrike">
                <a:solidFill>
                  <a:schemeClr val="dk1"/>
                </a:solidFill>
                <a:latin typeface="Century Gothic"/>
                <a:ea typeface="Century Gothic"/>
                <a:cs typeface="Century Gothic"/>
                <a:sym typeface="Century Gothic"/>
              </a:rPr>
              <a:t>six</a:t>
            </a:r>
            <a:endParaRPr b="0" i="0" sz="6600" u="none" cap="none" strike="noStrike">
              <a:solidFill>
                <a:schemeClr val="dk1"/>
              </a:solidFill>
              <a:latin typeface="Century Gothic"/>
              <a:ea typeface="Century Gothic"/>
              <a:cs typeface="Century Gothic"/>
              <a:sym typeface="Century Gothic"/>
            </a:endParaRPr>
          </a:p>
        </p:txBody>
      </p:sp>
      <p:sp>
        <p:nvSpPr>
          <p:cNvPr id="553" name="Google Shape;553;p25"/>
          <p:cNvSpPr txBox="1"/>
          <p:nvPr/>
        </p:nvSpPr>
        <p:spPr>
          <a:xfrm>
            <a:off x="9194650" y="3225100"/>
            <a:ext cx="22260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6600" u="none" cap="none" strike="noStrike">
                <a:solidFill>
                  <a:schemeClr val="dk1"/>
                </a:solidFill>
                <a:latin typeface="Century Gothic"/>
                <a:ea typeface="Century Gothic"/>
                <a:cs typeface="Century Gothic"/>
                <a:sym typeface="Century Gothic"/>
              </a:rPr>
              <a:t>five</a:t>
            </a:r>
            <a:endParaRPr b="0" i="0" sz="66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pic>
        <p:nvPicPr>
          <p:cNvPr descr="A picture containing clock&#10;&#10;Description automatically generated" id="559" name="Google Shape;559;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60" name="Google Shape;560;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61" name="Google Shape;561;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2" name="Google Shape;562;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63" name="Google Shape;563;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180</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64" name="Google Shape;564;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65" name="Google Shape;565;p41"/>
          <p:cNvSpPr txBox="1"/>
          <p:nvPr/>
        </p:nvSpPr>
        <p:spPr>
          <a:xfrm>
            <a:off x="7696200" y="2411863"/>
            <a:ext cx="394716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180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66" name="Google Shape;566;p41"/>
          <p:cNvPicPr preferRelativeResize="0"/>
          <p:nvPr/>
        </p:nvPicPr>
        <p:blipFill rotWithShape="1">
          <a:blip r:embed="rId6">
            <a:alphaModFix/>
          </a:blip>
          <a:srcRect b="0" l="3979" r="3977" t="0"/>
          <a:stretch/>
        </p:blipFill>
        <p:spPr>
          <a:xfrm>
            <a:off x="1729160" y="1559214"/>
            <a:ext cx="4916092" cy="44148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9" name="Google Shape;119;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0" name="Google Shape;120;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1" name="Google Shape;121;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22" name="Google Shape;122;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3" name="Google Shape;123;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24" name="Google Shape;124;p7"/>
          <p:cNvPicPr preferRelativeResize="0"/>
          <p:nvPr/>
        </p:nvPicPr>
        <p:blipFill rotWithShape="1">
          <a:blip r:embed="rId6">
            <a:alphaModFix/>
          </a:blip>
          <a:srcRect b="0" l="0" r="0" t="0"/>
          <a:stretch/>
        </p:blipFill>
        <p:spPr>
          <a:xfrm>
            <a:off x="3908149" y="1926884"/>
            <a:ext cx="4602649" cy="38007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25" name="Google Shape;125;p7"/>
          <p:cNvSpPr txBox="1"/>
          <p:nvPr/>
        </p:nvSpPr>
        <p:spPr>
          <a:xfrm>
            <a:off x="9012307" y="2578278"/>
            <a:ext cx="33621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176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26" name="Google Shape;126;p7"/>
          <p:cNvPicPr preferRelativeResize="0"/>
          <p:nvPr/>
        </p:nvPicPr>
        <p:blipFill rotWithShape="1">
          <a:blip r:embed="rId7">
            <a:alphaModFix/>
          </a:blip>
          <a:srcRect b="0" l="0" r="0" t="0"/>
          <a:stretch/>
        </p:blipFill>
        <p:spPr>
          <a:xfrm>
            <a:off x="632249" y="2104136"/>
            <a:ext cx="2480425" cy="34462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pic>
        <p:nvPicPr>
          <p:cNvPr descr="A picture containing clock&#10;&#10;Description automatically generated" id="572" name="Google Shape;572;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3" name="Google Shape;573;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4" name="Google Shape;574;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5" name="Google Shape;575;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6" name="Google Shape;576;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577" name="Google Shape;577;p42"/>
          <p:cNvSpPr txBox="1"/>
          <p:nvPr/>
        </p:nvSpPr>
        <p:spPr>
          <a:xfrm>
            <a:off x="7251375" y="2739550"/>
            <a:ext cx="4229700"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578" name="Google Shape;578;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181</a:t>
            </a:r>
            <a:endParaRPr b="0" i="0" sz="1400" u="none" cap="none" strike="noStrike">
              <a:solidFill>
                <a:srgbClr val="000000"/>
              </a:solidFill>
              <a:latin typeface="Century Gothic"/>
              <a:ea typeface="Century Gothic"/>
              <a:cs typeface="Century Gothic"/>
              <a:sym typeface="Century Gothic"/>
            </a:endParaRPr>
          </a:p>
        </p:txBody>
      </p:sp>
      <p:pic>
        <p:nvPicPr>
          <p:cNvPr id="579" name="Google Shape;579;p42"/>
          <p:cNvPicPr preferRelativeResize="0"/>
          <p:nvPr/>
        </p:nvPicPr>
        <p:blipFill rotWithShape="1">
          <a:blip r:embed="rId6">
            <a:alphaModFix/>
          </a:blip>
          <a:srcRect b="0" l="3854" r="3854" t="0"/>
          <a:stretch/>
        </p:blipFill>
        <p:spPr>
          <a:xfrm>
            <a:off x="1385777" y="1510829"/>
            <a:ext cx="4932277" cy="442939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descr="A picture containing clock&#10;&#10;Description automatically generated" id="585" name="Google Shape;585;g252566fff05_0_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586" name="Google Shape;586;g252566fff05_0_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587" name="Google Shape;587;g252566fff05_0_0"/>
          <p:cNvPicPr preferRelativeResize="0"/>
          <p:nvPr/>
        </p:nvPicPr>
        <p:blipFill rotWithShape="1">
          <a:blip r:embed="rId5">
            <a:alphaModFix/>
          </a:blip>
          <a:srcRect b="11557" l="5778" r="5313" t="0"/>
          <a:stretch/>
        </p:blipFill>
        <p:spPr>
          <a:xfrm>
            <a:off x="298808" y="6364415"/>
            <a:ext cx="1040463" cy="416152"/>
          </a:xfrm>
          <a:prstGeom prst="rect">
            <a:avLst/>
          </a:prstGeom>
          <a:noFill/>
          <a:ln>
            <a:noFill/>
          </a:ln>
        </p:spPr>
      </p:pic>
      <p:cxnSp>
        <p:nvCxnSpPr>
          <p:cNvPr id="588" name="Google Shape;588;g252566fff05_0_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589" name="Google Shape;589;g252566fff05_0_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Describe Plot</a:t>
            </a:r>
            <a:endParaRPr b="0" i="0" sz="4000" u="none" cap="none" strike="noStrike">
              <a:solidFill>
                <a:srgbClr val="000000"/>
              </a:solidFill>
              <a:latin typeface="Century Gothic"/>
              <a:ea typeface="Century Gothic"/>
              <a:cs typeface="Century Gothic"/>
              <a:sym typeface="Century Gothic"/>
            </a:endParaRPr>
          </a:p>
        </p:txBody>
      </p:sp>
      <p:sp>
        <p:nvSpPr>
          <p:cNvPr id="590" name="Google Shape;590;g252566fff05_0_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191</a:t>
            </a:r>
            <a:endParaRPr b="0" i="0" sz="1400" u="none" cap="none" strike="noStrike">
              <a:solidFill>
                <a:srgbClr val="000000"/>
              </a:solidFill>
              <a:latin typeface="Century Gothic"/>
              <a:ea typeface="Century Gothic"/>
              <a:cs typeface="Century Gothic"/>
              <a:sym typeface="Century Gothic"/>
            </a:endParaRPr>
          </a:p>
        </p:txBody>
      </p:sp>
      <p:pic>
        <p:nvPicPr>
          <p:cNvPr id="591" name="Google Shape;591;g252566fff05_0_0"/>
          <p:cNvPicPr preferRelativeResize="0"/>
          <p:nvPr/>
        </p:nvPicPr>
        <p:blipFill rotWithShape="1">
          <a:blip r:embed="rId6">
            <a:alphaModFix/>
          </a:blip>
          <a:srcRect b="0" l="0" r="0" t="0"/>
          <a:stretch/>
        </p:blipFill>
        <p:spPr>
          <a:xfrm>
            <a:off x="2514525" y="1418177"/>
            <a:ext cx="6056173" cy="501953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pic>
        <p:nvPicPr>
          <p:cNvPr descr="A picture containing clock&#10;&#10;Description automatically generated" id="597" name="Google Shape;597;p4"/>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598" name="Google Shape;598;p4"/>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599" name="Google Shape;599;p4"/>
          <p:cNvPicPr preferRelativeResize="0"/>
          <p:nvPr/>
        </p:nvPicPr>
        <p:blipFill rotWithShape="1">
          <a:blip r:embed="rId5">
            <a:alphaModFix/>
          </a:blip>
          <a:srcRect b="11557" l="5778" r="5313" t="0"/>
          <a:stretch/>
        </p:blipFill>
        <p:spPr>
          <a:xfrm>
            <a:off x="298808" y="6364415"/>
            <a:ext cx="1040463" cy="416152"/>
          </a:xfrm>
          <a:prstGeom prst="rect">
            <a:avLst/>
          </a:prstGeom>
          <a:noFill/>
          <a:ln>
            <a:noFill/>
          </a:ln>
        </p:spPr>
      </p:pic>
      <p:cxnSp>
        <p:nvCxnSpPr>
          <p:cNvPr id="600" name="Google Shape;600;p4"/>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601" name="Google Shape;601;p4"/>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300" u="none" cap="none" strike="noStrike">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Close Read – Describe Plot</a:t>
            </a:r>
            <a:endParaRPr b="0" i="0" sz="4000" u="none" cap="none" strike="noStrike">
              <a:solidFill>
                <a:srgbClr val="000000"/>
              </a:solidFill>
              <a:latin typeface="Century Gothic"/>
              <a:ea typeface="Century Gothic"/>
              <a:cs typeface="Century Gothic"/>
              <a:sym typeface="Century Gothic"/>
            </a:endParaRPr>
          </a:p>
        </p:txBody>
      </p:sp>
      <p:sp>
        <p:nvSpPr>
          <p:cNvPr id="602" name="Google Shape;602;p4"/>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197</a:t>
            </a:r>
            <a:endParaRPr b="0" i="0" sz="1400" u="none" cap="none" strike="noStrike">
              <a:solidFill>
                <a:srgbClr val="000000"/>
              </a:solidFill>
              <a:latin typeface="Century Gothic"/>
              <a:ea typeface="Century Gothic"/>
              <a:cs typeface="Century Gothic"/>
              <a:sym typeface="Century Gothic"/>
            </a:endParaRPr>
          </a:p>
        </p:txBody>
      </p:sp>
      <p:sp>
        <p:nvSpPr>
          <p:cNvPr id="603" name="Google Shape;603;p4"/>
          <p:cNvSpPr txBox="1"/>
          <p:nvPr/>
        </p:nvSpPr>
        <p:spPr>
          <a:xfrm>
            <a:off x="9754150" y="2402313"/>
            <a:ext cx="25182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197 in your Student Interactive.</a:t>
            </a:r>
            <a:endParaRPr b="0" i="0" sz="2800" u="none" cap="none" strike="noStrike">
              <a:solidFill>
                <a:srgbClr val="000000"/>
              </a:solidFill>
              <a:latin typeface="Arial"/>
              <a:ea typeface="Arial"/>
              <a:cs typeface="Arial"/>
              <a:sym typeface="Arial"/>
            </a:endParaRPr>
          </a:p>
        </p:txBody>
      </p:sp>
      <p:pic>
        <p:nvPicPr>
          <p:cNvPr id="604" name="Google Shape;604;p4"/>
          <p:cNvPicPr preferRelativeResize="0"/>
          <p:nvPr/>
        </p:nvPicPr>
        <p:blipFill rotWithShape="1">
          <a:blip r:embed="rId6">
            <a:alphaModFix/>
          </a:blip>
          <a:srcRect b="0" l="0" r="0" t="0"/>
          <a:stretch/>
        </p:blipFill>
        <p:spPr>
          <a:xfrm>
            <a:off x="524908" y="1680555"/>
            <a:ext cx="8916803" cy="36879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descr="A picture containing clock&#10;&#10;Description automatically generated" id="610" name="Google Shape;610;g1e6b5639a04_0_9"/>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611" name="Google Shape;611;g1e6b5639a04_0_9"/>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612" name="Google Shape;612;g1e6b5639a04_0_9"/>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613" name="Google Shape;613;g1e6b5639a04_0_9"/>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614" name="Google Shape;614;g1e6b5639a04_0_9"/>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300" u="none" cap="none" strike="noStrike">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Close Read – Describe Plot</a:t>
            </a:r>
            <a:endParaRPr b="0" i="0" sz="4000" u="none" cap="none" strike="noStrike">
              <a:solidFill>
                <a:srgbClr val="000000"/>
              </a:solidFill>
              <a:latin typeface="Century Gothic"/>
              <a:ea typeface="Century Gothic"/>
              <a:cs typeface="Century Gothic"/>
              <a:sym typeface="Century Gothic"/>
            </a:endParaRPr>
          </a:p>
        </p:txBody>
      </p:sp>
      <p:sp>
        <p:nvSpPr>
          <p:cNvPr id="615" name="Google Shape;615;g1e6b5639a04_0_9"/>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199</a:t>
            </a:r>
            <a:endParaRPr b="0" i="0" sz="1400" u="none" cap="none" strike="noStrike">
              <a:solidFill>
                <a:srgbClr val="000000"/>
              </a:solidFill>
              <a:latin typeface="Century Gothic"/>
              <a:ea typeface="Century Gothic"/>
              <a:cs typeface="Century Gothic"/>
              <a:sym typeface="Century Gothic"/>
            </a:endParaRPr>
          </a:p>
        </p:txBody>
      </p:sp>
      <p:sp>
        <p:nvSpPr>
          <p:cNvPr id="616" name="Google Shape;616;g1e6b5639a04_0_9"/>
          <p:cNvSpPr txBox="1"/>
          <p:nvPr/>
        </p:nvSpPr>
        <p:spPr>
          <a:xfrm>
            <a:off x="8272475" y="2870600"/>
            <a:ext cx="31182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199 in your Student Interactive.</a:t>
            </a:r>
            <a:endParaRPr b="0" i="0" sz="2800" u="none" cap="none" strike="noStrike">
              <a:solidFill>
                <a:srgbClr val="000000"/>
              </a:solidFill>
              <a:latin typeface="Arial"/>
              <a:ea typeface="Arial"/>
              <a:cs typeface="Arial"/>
              <a:sym typeface="Arial"/>
            </a:endParaRPr>
          </a:p>
        </p:txBody>
      </p:sp>
      <p:pic>
        <p:nvPicPr>
          <p:cNvPr id="617" name="Google Shape;617;g1e6b5639a04_0_9"/>
          <p:cNvPicPr preferRelativeResize="0"/>
          <p:nvPr/>
        </p:nvPicPr>
        <p:blipFill rotWithShape="1">
          <a:blip r:embed="rId6">
            <a:alphaModFix/>
          </a:blip>
          <a:srcRect b="0" l="39" r="38" t="0"/>
          <a:stretch/>
        </p:blipFill>
        <p:spPr>
          <a:xfrm>
            <a:off x="1820925" y="1578475"/>
            <a:ext cx="5518725" cy="456510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pic>
        <p:nvPicPr>
          <p:cNvPr descr="A picture containing clock&#10;&#10;Description automatically generated" id="623" name="Google Shape;623;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4" name="Google Shape;624;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5" name="Google Shape;625;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6" name="Google Shape;626;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7" name="Google Shape;627;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Describe Plot</a:t>
            </a:r>
            <a:endParaRPr b="0" i="0" sz="1400" u="none" cap="none" strike="noStrike">
              <a:solidFill>
                <a:srgbClr val="000000"/>
              </a:solidFill>
              <a:latin typeface="Century Gothic"/>
              <a:ea typeface="Century Gothic"/>
              <a:cs typeface="Century Gothic"/>
              <a:sym typeface="Century Gothic"/>
            </a:endParaRPr>
          </a:p>
        </p:txBody>
      </p:sp>
      <p:sp>
        <p:nvSpPr>
          <p:cNvPr id="628" name="Google Shape;628;p48"/>
          <p:cNvSpPr txBox="1"/>
          <p:nvPr/>
        </p:nvSpPr>
        <p:spPr>
          <a:xfrm>
            <a:off x="7563600" y="2151450"/>
            <a:ext cx="4112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
        <p:nvSpPr>
          <p:cNvPr id="629" name="Google Shape;629;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202</a:t>
            </a:r>
            <a:endParaRPr b="0" i="0" sz="1400" u="none" cap="none" strike="noStrike">
              <a:solidFill>
                <a:srgbClr val="000000"/>
              </a:solidFill>
              <a:latin typeface="Century Gothic"/>
              <a:ea typeface="Century Gothic"/>
              <a:cs typeface="Century Gothic"/>
              <a:sym typeface="Century Gothic"/>
            </a:endParaRPr>
          </a:p>
        </p:txBody>
      </p:sp>
      <p:pic>
        <p:nvPicPr>
          <p:cNvPr id="630" name="Google Shape;630;p48"/>
          <p:cNvPicPr preferRelativeResize="0"/>
          <p:nvPr/>
        </p:nvPicPr>
        <p:blipFill rotWithShape="1">
          <a:blip r:embed="rId6">
            <a:alphaModFix/>
          </a:blip>
          <a:srcRect b="0" l="38" r="36" t="0"/>
          <a:stretch/>
        </p:blipFill>
        <p:spPr>
          <a:xfrm>
            <a:off x="1147826" y="1627999"/>
            <a:ext cx="5284998" cy="43717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descr="A picture containing clock&#10;&#10;Description automatically generated" id="636" name="Google Shape;636;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7" name="Google Shape;637;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8" name="Google Shape;638;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9" name="Google Shape;639;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0" name="Google Shape;640;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lt1"/>
                </a:solidFill>
                <a:latin typeface="Century Gothic"/>
                <a:ea typeface="Century Gothic"/>
                <a:cs typeface="Century Gothic"/>
                <a:sym typeface="Century Gothic"/>
              </a:rPr>
              <a:t>   Read Like a Writer, Write for a Reader</a:t>
            </a:r>
            <a:endParaRPr b="0" i="0" sz="3600" u="none" cap="none" strike="noStrike">
              <a:solidFill>
                <a:srgbClr val="000000"/>
              </a:solidFill>
              <a:latin typeface="Century Gothic"/>
              <a:ea typeface="Century Gothic"/>
              <a:cs typeface="Century Gothic"/>
              <a:sym typeface="Century Gothic"/>
            </a:endParaRPr>
          </a:p>
        </p:txBody>
      </p:sp>
      <p:sp>
        <p:nvSpPr>
          <p:cNvPr id="641" name="Google Shape;641;p31"/>
          <p:cNvSpPr txBox="1"/>
          <p:nvPr/>
        </p:nvSpPr>
        <p:spPr>
          <a:xfrm>
            <a:off x="7563600" y="2151450"/>
            <a:ext cx="4112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
        <p:nvSpPr>
          <p:cNvPr id="642" name="Google Shape;642;p3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207</a:t>
            </a:r>
            <a:endParaRPr b="0" i="0" sz="1400" u="none" cap="none" strike="noStrike">
              <a:solidFill>
                <a:srgbClr val="000000"/>
              </a:solidFill>
              <a:latin typeface="Century Gothic"/>
              <a:ea typeface="Century Gothic"/>
              <a:cs typeface="Century Gothic"/>
              <a:sym typeface="Century Gothic"/>
            </a:endParaRPr>
          </a:p>
        </p:txBody>
      </p:sp>
      <p:pic>
        <p:nvPicPr>
          <p:cNvPr id="643" name="Google Shape;643;p31"/>
          <p:cNvPicPr preferRelativeResize="0"/>
          <p:nvPr/>
        </p:nvPicPr>
        <p:blipFill rotWithShape="1">
          <a:blip r:embed="rId6">
            <a:alphaModFix/>
          </a:blip>
          <a:srcRect b="0" l="149" r="149" t="0"/>
          <a:stretch/>
        </p:blipFill>
        <p:spPr>
          <a:xfrm>
            <a:off x="1147826" y="1627999"/>
            <a:ext cx="5284998" cy="43717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pic>
        <p:nvPicPr>
          <p:cNvPr descr="A picture containing clock&#10;&#10;Description automatically generated" id="649" name="Google Shape;649;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0" name="Google Shape;650;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1" name="Google Shape;651;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2" name="Google Shape;652;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3" name="Google Shape;653;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54" name="Google Shape;654;p47"/>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descr="A black and white drawing of a letter&#10;&#10;Description automatically generated" id="655" name="Google Shape;655;p47"/>
          <p:cNvPicPr preferRelativeResize="0"/>
          <p:nvPr/>
        </p:nvPicPr>
        <p:blipFill rotWithShape="1">
          <a:blip r:embed="rId7">
            <a:alphaModFix/>
          </a:blip>
          <a:srcRect b="0" l="0" r="0" t="0"/>
          <a:stretch/>
        </p:blipFill>
        <p:spPr>
          <a:xfrm>
            <a:off x="2228552" y="1890410"/>
            <a:ext cx="1490003" cy="1538590"/>
          </a:xfrm>
          <a:prstGeom prst="rect">
            <a:avLst/>
          </a:prstGeom>
          <a:noFill/>
          <a:ln>
            <a:noFill/>
          </a:ln>
        </p:spPr>
      </p:pic>
      <p:pic>
        <p:nvPicPr>
          <p:cNvPr descr="A black and white text with arrows&#10;&#10;Description automatically generated" id="656" name="Google Shape;656;p47"/>
          <p:cNvPicPr preferRelativeResize="0"/>
          <p:nvPr/>
        </p:nvPicPr>
        <p:blipFill rotWithShape="1">
          <a:blip r:embed="rId8">
            <a:alphaModFix/>
          </a:blip>
          <a:srcRect b="0" l="0" r="0" t="0"/>
          <a:stretch/>
        </p:blipFill>
        <p:spPr>
          <a:xfrm>
            <a:off x="2343267" y="4163062"/>
            <a:ext cx="1247068" cy="15062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pic>
        <p:nvPicPr>
          <p:cNvPr descr="A picture containing clock&#10;&#10;Description automatically generated" id="662" name="Google Shape;662;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3" name="Google Shape;663;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4" name="Google Shape;664;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5" name="Google Shape;665;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6" name="Google Shape;666;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Fiction</a:t>
            </a:r>
            <a:endParaRPr b="0" i="0" sz="4000" u="none" cap="none" strike="noStrike">
              <a:solidFill>
                <a:schemeClr val="lt1"/>
              </a:solidFill>
              <a:latin typeface="Century Gothic"/>
              <a:ea typeface="Century Gothic"/>
              <a:cs typeface="Century Gothic"/>
              <a:sym typeface="Century Gothic"/>
            </a:endParaRPr>
          </a:p>
        </p:txBody>
      </p:sp>
      <p:sp>
        <p:nvSpPr>
          <p:cNvPr id="667" name="Google Shape;667;p32"/>
          <p:cNvSpPr txBox="1"/>
          <p:nvPr/>
        </p:nvSpPr>
        <p:spPr>
          <a:xfrm>
            <a:off x="819040" y="1573635"/>
            <a:ext cx="9682667" cy="4401205"/>
          </a:xfrm>
          <a:prstGeom prst="rect">
            <a:avLst/>
          </a:prstGeom>
          <a:noFill/>
          <a:ln>
            <a:noFill/>
          </a:ln>
        </p:spPr>
        <p:txBody>
          <a:bodyPr anchorCtr="0" anchor="t" bIns="45700" lIns="91425" spcFirstLastPara="1" rIns="91425" wrap="square" tIns="45700">
            <a:spAutoFit/>
          </a:bodyPr>
          <a:lstStyle/>
          <a:p>
            <a:pPr indent="-457200" lvl="1" marL="957071" marR="0" rtl="0" algn="l">
              <a:lnSpc>
                <a:spcPct val="100000"/>
              </a:lnSpc>
              <a:spcBef>
                <a:spcPts val="0"/>
              </a:spcBef>
              <a:spcAft>
                <a:spcPts val="0"/>
              </a:spcAft>
              <a:buClr>
                <a:schemeClr val="dk1"/>
              </a:buClr>
              <a:buSzPts val="1200"/>
              <a:buFont typeface="Noto Sans Symbols"/>
              <a:buChar char="❑"/>
            </a:pPr>
            <a:r>
              <a:rPr b="0" i="0" lang="en-US" sz="2800" u="none" cap="none" strike="noStrike">
                <a:solidFill>
                  <a:srgbClr val="000000"/>
                </a:solidFill>
                <a:latin typeface="Century Gothic"/>
                <a:ea typeface="Century Gothic"/>
                <a:cs typeface="Century Gothic"/>
                <a:sym typeface="Century Gothic"/>
              </a:rPr>
              <a:t>Character names begin with a capital letter. </a:t>
            </a:r>
            <a:endParaRPr b="0" i="0" sz="1400" u="none" cap="none" strike="noStrike">
              <a:solidFill>
                <a:srgbClr val="000000"/>
              </a:solidFill>
              <a:latin typeface="Arial"/>
              <a:ea typeface="Arial"/>
              <a:cs typeface="Arial"/>
              <a:sym typeface="Arial"/>
            </a:endParaRPr>
          </a:p>
          <a:p>
            <a:pPr indent="-457200" lvl="1" marL="957071" marR="0" rtl="0" algn="l">
              <a:lnSpc>
                <a:spcPct val="100000"/>
              </a:lnSpc>
              <a:spcBef>
                <a:spcPts val="0"/>
              </a:spcBef>
              <a:spcAft>
                <a:spcPts val="0"/>
              </a:spcAft>
              <a:buClr>
                <a:schemeClr val="dk1"/>
              </a:buClr>
              <a:buSzPts val="1200"/>
              <a:buFont typeface="Noto Sans Symbols"/>
              <a:buChar char="❑"/>
            </a:pPr>
            <a:r>
              <a:rPr b="0" i="0" lang="en-US" sz="2800" u="none" cap="none" strike="noStrike">
                <a:solidFill>
                  <a:srgbClr val="000000"/>
                </a:solidFill>
                <a:latin typeface="Century Gothic"/>
                <a:ea typeface="Century Gothic"/>
                <a:cs typeface="Century Gothic"/>
                <a:sym typeface="Century Gothic"/>
              </a:rPr>
              <a:t>Setting includes details about place and time. </a:t>
            </a:r>
            <a:endParaRPr b="0" i="0" sz="1400" u="none" cap="none" strike="noStrike">
              <a:solidFill>
                <a:srgbClr val="000000"/>
              </a:solidFill>
              <a:latin typeface="Arial"/>
              <a:ea typeface="Arial"/>
              <a:cs typeface="Arial"/>
              <a:sym typeface="Arial"/>
            </a:endParaRPr>
          </a:p>
          <a:p>
            <a:pPr indent="-457200" lvl="1" marL="957071" marR="0" rtl="0" algn="l">
              <a:lnSpc>
                <a:spcPct val="100000"/>
              </a:lnSpc>
              <a:spcBef>
                <a:spcPts val="0"/>
              </a:spcBef>
              <a:spcAft>
                <a:spcPts val="0"/>
              </a:spcAft>
              <a:buClr>
                <a:schemeClr val="dk1"/>
              </a:buClr>
              <a:buSzPts val="1200"/>
              <a:buFont typeface="Noto Sans Symbols"/>
              <a:buChar char="❑"/>
            </a:pPr>
            <a:r>
              <a:rPr b="0" i="0" lang="en-US" sz="2800" u="none" cap="none" strike="noStrike">
                <a:solidFill>
                  <a:srgbClr val="000000"/>
                </a:solidFill>
                <a:latin typeface="Century Gothic"/>
                <a:ea typeface="Century Gothic"/>
                <a:cs typeface="Century Gothic"/>
                <a:sym typeface="Century Gothic"/>
              </a:rPr>
              <a:t>Events are told in order. </a:t>
            </a:r>
            <a:endParaRPr b="0" i="0" sz="1400" u="none" cap="none" strike="noStrike">
              <a:solidFill>
                <a:srgbClr val="000000"/>
              </a:solidFill>
              <a:latin typeface="Arial"/>
              <a:ea typeface="Arial"/>
              <a:cs typeface="Arial"/>
              <a:sym typeface="Arial"/>
            </a:endParaRPr>
          </a:p>
          <a:p>
            <a:pPr indent="-457200" lvl="1" marL="957071" marR="0" rtl="0" algn="l">
              <a:lnSpc>
                <a:spcPct val="100000"/>
              </a:lnSpc>
              <a:spcBef>
                <a:spcPts val="0"/>
              </a:spcBef>
              <a:spcAft>
                <a:spcPts val="0"/>
              </a:spcAft>
              <a:buClr>
                <a:schemeClr val="dk1"/>
              </a:buClr>
              <a:buSzPts val="1200"/>
              <a:buFont typeface="Noto Sans Symbols"/>
              <a:buChar char="❑"/>
            </a:pPr>
            <a:r>
              <a:rPr b="0" i="0" lang="en-US" sz="2800" u="none" cap="none" strike="noStrike">
                <a:solidFill>
                  <a:srgbClr val="000000"/>
                </a:solidFill>
                <a:latin typeface="Century Gothic"/>
                <a:ea typeface="Century Gothic"/>
                <a:cs typeface="Century Gothic"/>
                <a:sym typeface="Century Gothic"/>
              </a:rPr>
              <a:t>The plot has a problem and a resolution. </a:t>
            </a:r>
            <a:endParaRPr b="0" i="0" sz="1400" u="none" cap="none" strike="noStrike">
              <a:solidFill>
                <a:srgbClr val="000000"/>
              </a:solidFill>
              <a:latin typeface="Arial"/>
              <a:ea typeface="Arial"/>
              <a:cs typeface="Arial"/>
              <a:sym typeface="Arial"/>
            </a:endParaRPr>
          </a:p>
          <a:p>
            <a:pPr indent="-457200" lvl="1" marL="957071" marR="0" rtl="0" algn="l">
              <a:lnSpc>
                <a:spcPct val="100000"/>
              </a:lnSpc>
              <a:spcBef>
                <a:spcPts val="0"/>
              </a:spcBef>
              <a:spcAft>
                <a:spcPts val="0"/>
              </a:spcAft>
              <a:buClr>
                <a:schemeClr val="dk1"/>
              </a:buClr>
              <a:buSzPts val="1200"/>
              <a:buFont typeface="Noto Sans Symbols"/>
              <a:buChar char="❑"/>
            </a:pPr>
            <a:r>
              <a:rPr b="0" i="0" lang="en-US" sz="2800" u="none" cap="none" strike="noStrike">
                <a:solidFill>
                  <a:srgbClr val="000000"/>
                </a:solidFill>
                <a:latin typeface="Century Gothic"/>
                <a:ea typeface="Century Gothic"/>
                <a:cs typeface="Century Gothic"/>
                <a:sym typeface="Century Gothic"/>
              </a:rPr>
              <a:t>Sentences have a naming part and an action part. </a:t>
            </a:r>
            <a:endParaRPr b="0" i="0" sz="1400" u="none" cap="none" strike="noStrike">
              <a:solidFill>
                <a:srgbClr val="000000"/>
              </a:solidFill>
              <a:latin typeface="Arial"/>
              <a:ea typeface="Arial"/>
              <a:cs typeface="Arial"/>
              <a:sym typeface="Arial"/>
            </a:endParaRPr>
          </a:p>
          <a:p>
            <a:pPr indent="-457200" lvl="1" marL="957071" marR="0" rtl="0" algn="l">
              <a:lnSpc>
                <a:spcPct val="100000"/>
              </a:lnSpc>
              <a:spcBef>
                <a:spcPts val="0"/>
              </a:spcBef>
              <a:spcAft>
                <a:spcPts val="0"/>
              </a:spcAft>
              <a:buClr>
                <a:schemeClr val="dk1"/>
              </a:buClr>
              <a:buSzPts val="1200"/>
              <a:buFont typeface="Noto Sans Symbols"/>
              <a:buChar char="❑"/>
            </a:pPr>
            <a:r>
              <a:rPr b="0" i="0" lang="en-US" sz="2800" u="none" cap="none" strike="noStrike">
                <a:solidFill>
                  <a:srgbClr val="000000"/>
                </a:solidFill>
                <a:latin typeface="Century Gothic"/>
                <a:ea typeface="Century Gothic"/>
                <a:cs typeface="Century Gothic"/>
                <a:sym typeface="Century Gothic"/>
              </a:rPr>
              <a:t>Sentences use pronouns correctly. </a:t>
            </a:r>
            <a:endParaRPr b="0" i="0" sz="1400" u="none" cap="none" strike="noStrike">
              <a:solidFill>
                <a:srgbClr val="000000"/>
              </a:solidFill>
              <a:latin typeface="Arial"/>
              <a:ea typeface="Arial"/>
              <a:cs typeface="Arial"/>
              <a:sym typeface="Arial"/>
            </a:endParaRPr>
          </a:p>
          <a:p>
            <a:pPr indent="-457200" lvl="1" marL="957071" marR="0" rtl="0" algn="l">
              <a:lnSpc>
                <a:spcPct val="100000"/>
              </a:lnSpc>
              <a:spcBef>
                <a:spcPts val="0"/>
              </a:spcBef>
              <a:spcAft>
                <a:spcPts val="0"/>
              </a:spcAft>
              <a:buClr>
                <a:schemeClr val="dk1"/>
              </a:buClr>
              <a:buSzPts val="1200"/>
              <a:buFont typeface="Noto Sans Symbols"/>
              <a:buChar char="❑"/>
            </a:pPr>
            <a:r>
              <a:rPr b="0" i="0" lang="en-US" sz="2800" u="none" cap="none" strike="noStrike">
                <a:solidFill>
                  <a:srgbClr val="000000"/>
                </a:solidFill>
                <a:latin typeface="Century Gothic"/>
                <a:ea typeface="Century Gothic"/>
                <a:cs typeface="Century Gothic"/>
                <a:sym typeface="Century Gothic"/>
              </a:rPr>
              <a:t>Sentences use adjectives and articles. </a:t>
            </a:r>
            <a:endParaRPr b="0" i="0" sz="1400" u="none" cap="none" strike="noStrike">
              <a:solidFill>
                <a:srgbClr val="000000"/>
              </a:solidFill>
              <a:latin typeface="Arial"/>
              <a:ea typeface="Arial"/>
              <a:cs typeface="Arial"/>
              <a:sym typeface="Arial"/>
            </a:endParaRPr>
          </a:p>
          <a:p>
            <a:pPr indent="-457200" lvl="1" marL="957071" marR="0" rtl="0" algn="l">
              <a:lnSpc>
                <a:spcPct val="100000"/>
              </a:lnSpc>
              <a:spcBef>
                <a:spcPts val="0"/>
              </a:spcBef>
              <a:spcAft>
                <a:spcPts val="0"/>
              </a:spcAft>
              <a:buClr>
                <a:schemeClr val="dk1"/>
              </a:buClr>
              <a:buSzPts val="1200"/>
              <a:buFont typeface="Noto Sans Symbols"/>
              <a:buChar char="❑"/>
            </a:pPr>
            <a:r>
              <a:rPr b="0" i="0" lang="en-US" sz="2800" u="none" cap="none" strike="noStrike">
                <a:solidFill>
                  <a:srgbClr val="000000"/>
                </a:solidFill>
                <a:latin typeface="Century Gothic"/>
                <a:ea typeface="Century Gothic"/>
                <a:cs typeface="Century Gothic"/>
                <a:sym typeface="Century Gothic"/>
              </a:rPr>
              <a:t>Sentences begin with capital letters and end with periods.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pic>
        <p:nvPicPr>
          <p:cNvPr descr="A picture containing clock&#10;&#10;Description automatically generated" id="673" name="Google Shape;673;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4" name="Google Shape;674;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5" name="Google Shape;675;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6" name="Google Shape;676;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7" name="Google Shape;677;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678" name="Google Shape;678;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
        <p:nvSpPr>
          <p:cNvPr id="679" name="Google Shape;679;p49"/>
          <p:cNvSpPr txBox="1"/>
          <p:nvPr/>
        </p:nvSpPr>
        <p:spPr>
          <a:xfrm>
            <a:off x="1637469" y="2985919"/>
            <a:ext cx="891706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Revise</a:t>
            </a:r>
            <a:r>
              <a:rPr b="0" i="0" lang="en-US" sz="3200" u="none" cap="none" strike="noStrike">
                <a:solidFill>
                  <a:schemeClr val="dk1"/>
                </a:solidFill>
                <a:latin typeface="Century Gothic"/>
                <a:ea typeface="Century Gothic"/>
                <a:cs typeface="Century Gothic"/>
                <a:sym typeface="Century Gothic"/>
              </a:rPr>
              <a:t> the story you will present on Celebration day.</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pic>
        <p:nvPicPr>
          <p:cNvPr descr="A picture containing clock&#10;&#10;Description automatically generated" id="685" name="Google Shape;685;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6" name="Google Shape;686;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7" name="Google Shape;687;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8" name="Google Shape;688;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9" name="Google Shape;689;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690" name="Google Shape;690;p51"/>
          <p:cNvSpPr txBox="1"/>
          <p:nvPr/>
        </p:nvSpPr>
        <p:spPr>
          <a:xfrm>
            <a:off x="1182294" y="2019709"/>
            <a:ext cx="70941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5400" u="none" cap="none" strike="noStrike">
                <a:solidFill>
                  <a:schemeClr val="accent1"/>
                </a:solidFill>
                <a:latin typeface="Century Gothic"/>
                <a:ea typeface="Century Gothic"/>
                <a:cs typeface="Century Gothic"/>
                <a:sym typeface="Century Gothic"/>
              </a:rPr>
              <a:t>I went to to a movie. </a:t>
            </a:r>
            <a:endParaRPr b="0" i="0" sz="5400" u="none" cap="none" strike="noStrike">
              <a:solidFill>
                <a:schemeClr val="accent1"/>
              </a:solidFill>
              <a:latin typeface="Century Gothic"/>
              <a:ea typeface="Century Gothic"/>
              <a:cs typeface="Century Gothic"/>
              <a:sym typeface="Century Gothic"/>
            </a:endParaRPr>
          </a:p>
        </p:txBody>
      </p:sp>
      <p:sp>
        <p:nvSpPr>
          <p:cNvPr id="691" name="Google Shape;691;p51"/>
          <p:cNvSpPr txBox="1"/>
          <p:nvPr/>
        </p:nvSpPr>
        <p:spPr>
          <a:xfrm>
            <a:off x="1182306" y="3948273"/>
            <a:ext cx="9827387"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5400" u="none" cap="none" strike="noStrike">
                <a:solidFill>
                  <a:schemeClr val="accent1"/>
                </a:solidFill>
                <a:latin typeface="Century Gothic"/>
                <a:ea typeface="Century Gothic"/>
                <a:cs typeface="Century Gothic"/>
                <a:sym typeface="Century Gothic"/>
              </a:rPr>
              <a:t>My sister drove from Seattle.</a:t>
            </a:r>
            <a:endParaRPr b="0" i="0" sz="5400" u="none" cap="none" strike="noStrike">
              <a:solidFill>
                <a:schemeClr val="accent1"/>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descr="A picture containing clock&#10;&#10;Description automatically generated" id="132" name="Google Shape;132;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3" name="Google Shape;133;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4" name="Google Shape;134;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5" name="Google Shape;135;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6" name="Google Shape;136;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37" name="Google Shape;137;p8"/>
          <p:cNvSpPr txBox="1"/>
          <p:nvPr/>
        </p:nvSpPr>
        <p:spPr>
          <a:xfrm>
            <a:off x="6668786" y="1894775"/>
            <a:ext cx="1794600" cy="40791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4600"/>
              <a:buFont typeface="Arial"/>
              <a:buNone/>
            </a:pPr>
            <a:r>
              <a:rPr b="0" i="0" lang="en-US" sz="4600" u="none" cap="none" strike="noStrike">
                <a:solidFill>
                  <a:schemeClr val="dk1"/>
                </a:solidFill>
                <a:latin typeface="Century Gothic"/>
                <a:ea typeface="Century Gothic"/>
                <a:cs typeface="Century Gothic"/>
                <a:sym typeface="Century Gothic"/>
              </a:rPr>
              <a:t>dim</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600"/>
              <a:buFont typeface="Arial"/>
              <a:buNone/>
            </a:pPr>
            <a:r>
              <a:rPr b="0" i="0" lang="en-US" sz="4600" u="none" cap="none" strike="noStrike">
                <a:solidFill>
                  <a:schemeClr val="dk1"/>
                </a:solidFill>
                <a:latin typeface="Century Gothic"/>
                <a:ea typeface="Century Gothic"/>
                <a:cs typeface="Century Gothic"/>
                <a:sym typeface="Century Gothic"/>
              </a:rPr>
              <a:t>dime</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600"/>
              <a:buFont typeface="Arial"/>
              <a:buNone/>
            </a:pPr>
            <a:r>
              <a:rPr b="0" i="0" lang="en-US" sz="4600" u="none" cap="none" strike="noStrike">
                <a:solidFill>
                  <a:schemeClr val="dk1"/>
                </a:solidFill>
                <a:latin typeface="Century Gothic"/>
                <a:ea typeface="Century Gothic"/>
                <a:cs typeface="Century Gothic"/>
                <a:sym typeface="Century Gothic"/>
              </a:rPr>
              <a:t>pin</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600"/>
              <a:buFont typeface="Arial"/>
              <a:buNone/>
            </a:pPr>
            <a:r>
              <a:rPr b="0" i="0" lang="en-US" sz="4600" u="none" cap="none" strike="noStrike">
                <a:solidFill>
                  <a:schemeClr val="dk1"/>
                </a:solidFill>
                <a:latin typeface="Century Gothic"/>
                <a:ea typeface="Century Gothic"/>
                <a:cs typeface="Century Gothic"/>
                <a:sym typeface="Century Gothic"/>
              </a:rPr>
              <a:t>pine</a:t>
            </a:r>
            <a:endParaRPr b="0" i="0" sz="1400" u="none" cap="none" strike="noStrike">
              <a:solidFill>
                <a:srgbClr val="000000"/>
              </a:solidFill>
              <a:latin typeface="Arial"/>
              <a:ea typeface="Arial"/>
              <a:cs typeface="Arial"/>
              <a:sym typeface="Arial"/>
            </a:endParaRPr>
          </a:p>
        </p:txBody>
      </p:sp>
      <p:sp>
        <p:nvSpPr>
          <p:cNvPr id="138" name="Google Shape;138;p8"/>
          <p:cNvSpPr txBox="1"/>
          <p:nvPr/>
        </p:nvSpPr>
        <p:spPr>
          <a:xfrm>
            <a:off x="2109575" y="1894775"/>
            <a:ext cx="3000000" cy="8928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4600"/>
              <a:buFont typeface="Arial"/>
              <a:buNone/>
            </a:pPr>
            <a:r>
              <a:rPr b="0" i="0" lang="en-US" sz="4600" u="none" cap="none" strike="noStrike">
                <a:solidFill>
                  <a:schemeClr val="dk1"/>
                </a:solidFill>
                <a:latin typeface="Century Gothic"/>
                <a:ea typeface="Century Gothic"/>
                <a:cs typeface="Century Gothic"/>
                <a:sym typeface="Century Gothic"/>
              </a:rPr>
              <a:t>bit</a:t>
            </a:r>
            <a:endParaRPr b="0" i="0" sz="1400" u="none" cap="none" strike="noStrike">
              <a:solidFill>
                <a:schemeClr val="dk1"/>
              </a:solidFill>
              <a:latin typeface="Arial"/>
              <a:ea typeface="Arial"/>
              <a:cs typeface="Arial"/>
              <a:sym typeface="Arial"/>
            </a:endParaRPr>
          </a:p>
        </p:txBody>
      </p:sp>
      <p:sp>
        <p:nvSpPr>
          <p:cNvPr id="139" name="Google Shape;139;p8"/>
          <p:cNvSpPr txBox="1"/>
          <p:nvPr/>
        </p:nvSpPr>
        <p:spPr>
          <a:xfrm>
            <a:off x="2109575" y="2892700"/>
            <a:ext cx="3000000" cy="8928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4600"/>
              <a:buFont typeface="Arial"/>
              <a:buNone/>
            </a:pPr>
            <a:r>
              <a:rPr b="0" i="0" lang="en-US" sz="4600" u="none" cap="none" strike="noStrike">
                <a:solidFill>
                  <a:schemeClr val="dk1"/>
                </a:solidFill>
                <a:latin typeface="Century Gothic"/>
                <a:ea typeface="Century Gothic"/>
                <a:cs typeface="Century Gothic"/>
                <a:sym typeface="Century Gothic"/>
              </a:rPr>
              <a:t>bite</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pic>
        <p:nvPicPr>
          <p:cNvPr descr="A picture containing drawing, lamp&#10;&#10;Description automatically generated" id="697" name="Google Shape;697;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698" name="Google Shape;698;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699" name="Google Shape;699;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00" name="Google Shape;700;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01" name="Google Shape;701;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02" name="Google Shape;702;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descr="A picture containing clock&#10;&#10;Description automatically generated" id="708" name="Google Shape;708;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9" name="Google Shape;709;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0" name="Google Shape;710;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1" name="Google Shape;711;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2" name="Google Shape;712;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13" name="Google Shape;713;p53"/>
          <p:cNvSpPr txBox="1"/>
          <p:nvPr/>
        </p:nvSpPr>
        <p:spPr>
          <a:xfrm>
            <a:off x="3039752" y="2258250"/>
            <a:ext cx="56190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Century Gothic"/>
                <a:ea typeface="Century Gothic"/>
                <a:cs typeface="Century Gothic"/>
                <a:sym typeface="Century Gothic"/>
              </a:rPr>
              <a:t>pin</a:t>
            </a:r>
            <a:r>
              <a:rPr b="0" i="0" lang="en-US" sz="1400" u="none" cap="none" strike="noStrike">
                <a:solidFill>
                  <a:srgbClr val="000000"/>
                </a:solidFill>
                <a:latin typeface="Arial"/>
                <a:ea typeface="Arial"/>
                <a:cs typeface="Arial"/>
                <a:sym typeface="Arial"/>
              </a:rPr>
              <a:t>                                  </a:t>
            </a:r>
            <a:r>
              <a:rPr b="0" i="0" lang="en-US" sz="6000" u="none" cap="none" strike="noStrike">
                <a:solidFill>
                  <a:srgbClr val="000000"/>
                </a:solidFill>
                <a:latin typeface="Century Gothic"/>
                <a:ea typeface="Century Gothic"/>
                <a:cs typeface="Century Gothic"/>
                <a:sym typeface="Century Gothic"/>
              </a:rPr>
              <a:t>pine</a:t>
            </a:r>
            <a:endParaRPr b="0" i="0" sz="1400" u="none" cap="none" strike="noStrike">
              <a:solidFill>
                <a:srgbClr val="000000"/>
              </a:solidFill>
              <a:latin typeface="Arial"/>
              <a:ea typeface="Arial"/>
              <a:cs typeface="Arial"/>
              <a:sym typeface="Arial"/>
            </a:endParaRPr>
          </a:p>
        </p:txBody>
      </p:sp>
      <p:sp>
        <p:nvSpPr>
          <p:cNvPr id="714" name="Google Shape;714;p53"/>
          <p:cNvSpPr txBox="1"/>
          <p:nvPr/>
        </p:nvSpPr>
        <p:spPr>
          <a:xfrm>
            <a:off x="2968647" y="3942225"/>
            <a:ext cx="62547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Century Gothic"/>
                <a:ea typeface="Century Gothic"/>
                <a:cs typeface="Century Gothic"/>
                <a:sym typeface="Century Gothic"/>
              </a:rPr>
              <a:t>Vin</a:t>
            </a:r>
            <a:r>
              <a:rPr b="0" i="0" lang="en-US" sz="1400" u="none" cap="none" strike="noStrike">
                <a:solidFill>
                  <a:srgbClr val="000000"/>
                </a:solidFill>
                <a:latin typeface="Arial"/>
                <a:ea typeface="Arial"/>
                <a:cs typeface="Arial"/>
                <a:sym typeface="Arial"/>
              </a:rPr>
              <a:t>                                  </a:t>
            </a:r>
            <a:r>
              <a:rPr b="0" i="0" lang="en-US" sz="6000" u="none" cap="none" strike="noStrike">
                <a:solidFill>
                  <a:srgbClr val="000000"/>
                </a:solidFill>
                <a:latin typeface="Century Gothic"/>
                <a:ea typeface="Century Gothic"/>
                <a:cs typeface="Century Gothic"/>
                <a:sym typeface="Century Gothic"/>
              </a:rPr>
              <a:t>vine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pic>
        <p:nvPicPr>
          <p:cNvPr descr="A picture containing clock&#10;&#10;Description automatically generated" id="720" name="Google Shape;720;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721" name="Google Shape;721;p3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722" name="Google Shape;722;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3" name="Google Shape;723;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724" name="Google Shape;724;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182</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725" name="Google Shape;725;p3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726" name="Google Shape;726;p37"/>
          <p:cNvSpPr txBox="1"/>
          <p:nvPr/>
        </p:nvSpPr>
        <p:spPr>
          <a:xfrm>
            <a:off x="7696200" y="2411863"/>
            <a:ext cx="394716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182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727" name="Google Shape;727;p37"/>
          <p:cNvPicPr preferRelativeResize="0"/>
          <p:nvPr/>
        </p:nvPicPr>
        <p:blipFill rotWithShape="1">
          <a:blip r:embed="rId6">
            <a:alphaModFix/>
          </a:blip>
          <a:srcRect b="0" l="3979" r="3977" t="0"/>
          <a:stretch/>
        </p:blipFill>
        <p:spPr>
          <a:xfrm>
            <a:off x="1729160" y="1559214"/>
            <a:ext cx="4916092" cy="44148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pic>
        <p:nvPicPr>
          <p:cNvPr descr="A picture containing clock&#10;&#10;Description automatically generated" id="733" name="Google Shape;733;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4" name="Google Shape;734;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5" name="Google Shape;735;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6" name="Google Shape;736;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7" name="Google Shape;737;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38" name="Google Shape;738;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183</a:t>
            </a:r>
            <a:endParaRPr b="0" i="0" sz="1400" u="none" cap="none" strike="noStrike">
              <a:solidFill>
                <a:srgbClr val="000000"/>
              </a:solidFill>
              <a:latin typeface="Century Gothic"/>
              <a:ea typeface="Century Gothic"/>
              <a:cs typeface="Century Gothic"/>
              <a:sym typeface="Century Gothic"/>
            </a:endParaRPr>
          </a:p>
        </p:txBody>
      </p:sp>
      <p:pic>
        <p:nvPicPr>
          <p:cNvPr id="739" name="Google Shape;739;p54"/>
          <p:cNvPicPr preferRelativeResize="0"/>
          <p:nvPr/>
        </p:nvPicPr>
        <p:blipFill rotWithShape="1">
          <a:blip r:embed="rId6">
            <a:alphaModFix/>
          </a:blip>
          <a:srcRect b="0" l="0" r="0" t="0"/>
          <a:stretch/>
        </p:blipFill>
        <p:spPr>
          <a:xfrm>
            <a:off x="2428807" y="1790530"/>
            <a:ext cx="4582088" cy="37977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40" name="Google Shape;740;p54"/>
          <p:cNvSpPr txBox="1"/>
          <p:nvPr/>
        </p:nvSpPr>
        <p:spPr>
          <a:xfrm>
            <a:off x="7503151" y="2493257"/>
            <a:ext cx="4188600"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183 in your Student Interactive.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“The Twine on the Pine”. </a:t>
            </a:r>
            <a:endParaRPr b="0" i="0" sz="3200" u="none" cap="none" strike="noStrike">
              <a:solidFill>
                <a:schemeClr val="dk1"/>
              </a:solidFill>
              <a:latin typeface="Century Gothic"/>
              <a:ea typeface="Century Gothic"/>
              <a:cs typeface="Century Gothic"/>
              <a:sym typeface="Century Gothic"/>
            </a:endParaRPr>
          </a:p>
        </p:txBody>
      </p:sp>
      <p:sp>
        <p:nvSpPr>
          <p:cNvPr id="741" name="Google Shape;741;p54"/>
          <p:cNvSpPr txBox="1"/>
          <p:nvPr/>
        </p:nvSpPr>
        <p:spPr>
          <a:xfrm>
            <a:off x="405118" y="1939259"/>
            <a:ext cx="1773831" cy="31700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funny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were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some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pic>
        <p:nvPicPr>
          <p:cNvPr descr="A picture containing clock&#10;&#10;Description automatically generated" id="747" name="Google Shape;747;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8" name="Google Shape;748;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9" name="Google Shape;749;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0" name="Google Shape;750;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1" name="Google Shape;751;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52" name="Google Shape;752;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184,185</a:t>
            </a:r>
            <a:endParaRPr b="0" i="0" sz="2400" u="none" cap="none" strike="noStrike">
              <a:solidFill>
                <a:srgbClr val="000000"/>
              </a:solidFill>
              <a:latin typeface="Century Gothic"/>
              <a:ea typeface="Century Gothic"/>
              <a:cs typeface="Century Gothic"/>
              <a:sym typeface="Century Gothic"/>
            </a:endParaRPr>
          </a:p>
        </p:txBody>
      </p:sp>
      <p:pic>
        <p:nvPicPr>
          <p:cNvPr id="753" name="Google Shape;753;p55"/>
          <p:cNvPicPr preferRelativeResize="0"/>
          <p:nvPr/>
        </p:nvPicPr>
        <p:blipFill rotWithShape="1">
          <a:blip r:embed="rId6">
            <a:alphaModFix/>
          </a:blip>
          <a:srcRect b="0" l="0" r="0" t="0"/>
          <a:stretch/>
        </p:blipFill>
        <p:spPr>
          <a:xfrm>
            <a:off x="1091597" y="1848499"/>
            <a:ext cx="8902029" cy="36818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pic>
        <p:nvPicPr>
          <p:cNvPr descr="A picture containing clock&#10;&#10;Description automatically generated" id="759" name="Google Shape;759;g25c0f108314_0_11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60" name="Google Shape;760;g25c0f108314_0_11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61" name="Google Shape;761;g25c0f108314_0_110"/>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762" name="Google Shape;762;g25c0f108314_0_11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63" name="Google Shape;763;g25c0f108314_0_11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700" u="none" cap="none" strike="noStrike">
                <a:solidFill>
                  <a:schemeClr val="lt1"/>
                </a:solidFill>
                <a:latin typeface="Century Gothic"/>
                <a:ea typeface="Century Gothic"/>
                <a:cs typeface="Century Gothic"/>
                <a:sym typeface="Century Gothic"/>
              </a:rPr>
              <a:t>   Make Connections</a:t>
            </a:r>
            <a:endParaRPr b="0" i="0" sz="3700" u="none" cap="none" strike="noStrike">
              <a:solidFill>
                <a:srgbClr val="000000"/>
              </a:solidFill>
              <a:latin typeface="Century Gothic"/>
              <a:ea typeface="Century Gothic"/>
              <a:cs typeface="Century Gothic"/>
              <a:sym typeface="Century Gothic"/>
            </a:endParaRPr>
          </a:p>
        </p:txBody>
      </p:sp>
      <p:sp>
        <p:nvSpPr>
          <p:cNvPr id="764" name="Google Shape;764;g25c0f108314_0_11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191</a:t>
            </a:r>
            <a:endParaRPr b="0" i="0" sz="1400" u="none" cap="none" strike="noStrike">
              <a:solidFill>
                <a:srgbClr val="000000"/>
              </a:solidFill>
              <a:latin typeface="Century Gothic"/>
              <a:ea typeface="Century Gothic"/>
              <a:cs typeface="Century Gothic"/>
              <a:sym typeface="Century Gothic"/>
            </a:endParaRPr>
          </a:p>
        </p:txBody>
      </p:sp>
      <p:pic>
        <p:nvPicPr>
          <p:cNvPr id="765" name="Google Shape;765;g25c0f108314_0_110"/>
          <p:cNvPicPr preferRelativeResize="0"/>
          <p:nvPr/>
        </p:nvPicPr>
        <p:blipFill rotWithShape="1">
          <a:blip r:embed="rId6">
            <a:alphaModFix/>
          </a:blip>
          <a:srcRect b="0" l="0" r="0" t="0"/>
          <a:stretch/>
        </p:blipFill>
        <p:spPr>
          <a:xfrm>
            <a:off x="2514525" y="1418177"/>
            <a:ext cx="6056173" cy="501953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pic>
        <p:nvPicPr>
          <p:cNvPr descr="A picture containing clock&#10;&#10;Description automatically generated" id="771" name="Google Shape;771;g25c0f108314_0_121"/>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72" name="Google Shape;772;g25c0f108314_0_121"/>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73" name="Google Shape;773;g25c0f108314_0_121"/>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774" name="Google Shape;774;g25c0f108314_0_121"/>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75" name="Google Shape;775;g25c0f108314_0_121"/>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300" u="none" cap="none" strike="noStrike">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Close Read – Make Connections</a:t>
            </a:r>
            <a:endParaRPr b="0" i="0" sz="4000" u="none" cap="none" strike="noStrike">
              <a:solidFill>
                <a:srgbClr val="000000"/>
              </a:solidFill>
              <a:latin typeface="Century Gothic"/>
              <a:ea typeface="Century Gothic"/>
              <a:cs typeface="Century Gothic"/>
              <a:sym typeface="Century Gothic"/>
            </a:endParaRPr>
          </a:p>
        </p:txBody>
      </p:sp>
      <p:sp>
        <p:nvSpPr>
          <p:cNvPr id="776" name="Google Shape;776;g25c0f108314_0_121"/>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192,193</a:t>
            </a:r>
            <a:endParaRPr b="0" i="0" sz="1400" u="none" cap="none" strike="noStrike">
              <a:solidFill>
                <a:srgbClr val="000000"/>
              </a:solidFill>
              <a:latin typeface="Century Gothic"/>
              <a:ea typeface="Century Gothic"/>
              <a:cs typeface="Century Gothic"/>
              <a:sym typeface="Century Gothic"/>
            </a:endParaRPr>
          </a:p>
        </p:txBody>
      </p:sp>
      <p:sp>
        <p:nvSpPr>
          <p:cNvPr id="777" name="Google Shape;777;g25c0f108314_0_121"/>
          <p:cNvSpPr txBox="1"/>
          <p:nvPr/>
        </p:nvSpPr>
        <p:spPr>
          <a:xfrm>
            <a:off x="9203547" y="2411390"/>
            <a:ext cx="2776003" cy="264684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192 and 193 in your Student Interactive.</a:t>
            </a:r>
            <a:endParaRPr b="0" i="0" sz="1400" u="none" cap="none" strike="noStrike">
              <a:solidFill>
                <a:srgbClr val="000000"/>
              </a:solidFill>
              <a:latin typeface="Arial"/>
              <a:ea typeface="Arial"/>
              <a:cs typeface="Arial"/>
              <a:sym typeface="Arial"/>
            </a:endParaRPr>
          </a:p>
        </p:txBody>
      </p:sp>
      <p:pic>
        <p:nvPicPr>
          <p:cNvPr id="778" name="Google Shape;778;g25c0f108314_0_121"/>
          <p:cNvPicPr preferRelativeResize="0"/>
          <p:nvPr/>
        </p:nvPicPr>
        <p:blipFill rotWithShape="1">
          <a:blip r:embed="rId6">
            <a:alphaModFix/>
          </a:blip>
          <a:srcRect b="0" l="0" r="0" t="0"/>
          <a:stretch/>
        </p:blipFill>
        <p:spPr>
          <a:xfrm>
            <a:off x="613228" y="2017919"/>
            <a:ext cx="8312494" cy="34380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pic>
        <p:nvPicPr>
          <p:cNvPr descr="A picture containing clock&#10;&#10;Description automatically generated" id="784" name="Google Shape;784;g25c0f108314_0_93"/>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85" name="Google Shape;785;g25c0f108314_0_93"/>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86" name="Google Shape;786;g25c0f108314_0_93"/>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787" name="Google Shape;787;g25c0f108314_0_93"/>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88" name="Google Shape;788;g25c0f108314_0_93"/>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Make Connections</a:t>
            </a:r>
            <a:endParaRPr b="0" i="0" sz="1400" u="none" cap="none" strike="noStrike">
              <a:solidFill>
                <a:srgbClr val="000000"/>
              </a:solidFill>
              <a:latin typeface="Century Gothic"/>
              <a:ea typeface="Century Gothic"/>
              <a:cs typeface="Century Gothic"/>
              <a:sym typeface="Century Gothic"/>
            </a:endParaRPr>
          </a:p>
        </p:txBody>
      </p:sp>
      <p:sp>
        <p:nvSpPr>
          <p:cNvPr id="789" name="Google Shape;789;g25c0f108314_0_93"/>
          <p:cNvSpPr txBox="1"/>
          <p:nvPr/>
        </p:nvSpPr>
        <p:spPr>
          <a:xfrm>
            <a:off x="7563600" y="2151450"/>
            <a:ext cx="4112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
        <p:nvSpPr>
          <p:cNvPr id="790" name="Google Shape;790;g25c0f108314_0_93"/>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203</a:t>
            </a:r>
            <a:endParaRPr b="0" i="0" sz="1400" u="none" cap="none" strike="noStrike">
              <a:solidFill>
                <a:srgbClr val="000000"/>
              </a:solidFill>
              <a:latin typeface="Century Gothic"/>
              <a:ea typeface="Century Gothic"/>
              <a:cs typeface="Century Gothic"/>
              <a:sym typeface="Century Gothic"/>
            </a:endParaRPr>
          </a:p>
        </p:txBody>
      </p:sp>
      <p:pic>
        <p:nvPicPr>
          <p:cNvPr id="791" name="Google Shape;791;g25c0f108314_0_93"/>
          <p:cNvPicPr preferRelativeResize="0"/>
          <p:nvPr/>
        </p:nvPicPr>
        <p:blipFill rotWithShape="1">
          <a:blip r:embed="rId6">
            <a:alphaModFix/>
          </a:blip>
          <a:srcRect b="0" l="38" r="36" t="0"/>
          <a:stretch/>
        </p:blipFill>
        <p:spPr>
          <a:xfrm>
            <a:off x="1147826" y="1641446"/>
            <a:ext cx="5284997" cy="43717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pic>
        <p:nvPicPr>
          <p:cNvPr descr="A picture containing clock&#10;&#10;Description automatically generated" id="797" name="Google Shape;797;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8" name="Google Shape;798;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9" name="Google Shape;799;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0" name="Google Shape;800;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1" name="Google Shape;801;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Fiction</a:t>
            </a:r>
            <a:endParaRPr b="0" i="0" sz="4000" u="none" cap="none" strike="noStrike">
              <a:solidFill>
                <a:schemeClr val="lt1"/>
              </a:solidFill>
              <a:latin typeface="Century Gothic"/>
              <a:ea typeface="Century Gothic"/>
              <a:cs typeface="Century Gothic"/>
              <a:sym typeface="Century Gothic"/>
            </a:endParaRPr>
          </a:p>
        </p:txBody>
      </p:sp>
      <p:sp>
        <p:nvSpPr>
          <p:cNvPr id="802" name="Google Shape;802;p62"/>
          <p:cNvSpPr txBox="1"/>
          <p:nvPr/>
        </p:nvSpPr>
        <p:spPr>
          <a:xfrm>
            <a:off x="7563600" y="2151450"/>
            <a:ext cx="4112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211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803" name="Google Shape;803;p62"/>
          <p:cNvPicPr preferRelativeResize="0"/>
          <p:nvPr/>
        </p:nvPicPr>
        <p:blipFill rotWithShape="1">
          <a:blip r:embed="rId6">
            <a:alphaModFix/>
          </a:blip>
          <a:srcRect b="211" l="0" r="0" t="211"/>
          <a:stretch/>
        </p:blipFill>
        <p:spPr>
          <a:xfrm>
            <a:off x="1147826" y="1641446"/>
            <a:ext cx="5284997" cy="43717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04" name="Google Shape;804;p62"/>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211</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pic>
        <p:nvPicPr>
          <p:cNvPr descr="A picture containing clock&#10;&#10;Description automatically generated" id="810" name="Google Shape;810;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1" name="Google Shape;811;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2" name="Google Shape;812;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3" name="Google Shape;813;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4" name="Google Shape;814;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15" name="Google Shape;815;p63"/>
          <p:cNvSpPr txBox="1"/>
          <p:nvPr/>
        </p:nvSpPr>
        <p:spPr>
          <a:xfrm>
            <a:off x="1557575" y="2939775"/>
            <a:ext cx="7488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Century Gothic"/>
                <a:ea typeface="Century Gothic"/>
                <a:cs typeface="Century Gothic"/>
                <a:sym typeface="Century Gothic"/>
              </a:rPr>
              <a:t>Share</a:t>
            </a:r>
            <a:r>
              <a:rPr b="0" i="0" lang="en-US" sz="3600" u="none" cap="none" strike="noStrike">
                <a:solidFill>
                  <a:schemeClr val="dk1"/>
                </a:solidFill>
                <a:latin typeface="Century Gothic"/>
                <a:ea typeface="Century Gothic"/>
                <a:cs typeface="Century Gothic"/>
                <a:sym typeface="Century Gothic"/>
              </a:rPr>
              <a:t> your writing with the class.</a:t>
            </a:r>
            <a:endParaRPr b="0" i="0" sz="3600" u="none" cap="none" strike="noStrike">
              <a:solidFill>
                <a:srgbClr val="000000"/>
              </a:solidFill>
              <a:latin typeface="Arial"/>
              <a:ea typeface="Arial"/>
              <a:cs typeface="Arial"/>
              <a:sym typeface="Arial"/>
            </a:endParaRPr>
          </a:p>
        </p:txBody>
      </p:sp>
      <p:pic>
        <p:nvPicPr>
          <p:cNvPr descr="Books outline" id="816" name="Google Shape;816;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descr="A picture containing clock&#10;&#10;Description automatically generated" id="145" name="Google Shape;145;g25c0f108314_0_2"/>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146" name="Google Shape;146;g25c0f108314_0_2"/>
          <p:cNvPicPr preferRelativeResize="0"/>
          <p:nvPr/>
        </p:nvPicPr>
        <p:blipFill rotWithShape="1">
          <a:blip r:embed="rId4">
            <a:alphaModFix/>
          </a:blip>
          <a:srcRect b="11557" l="5778" r="5314" t="0"/>
          <a:stretch/>
        </p:blipFill>
        <p:spPr>
          <a:xfrm>
            <a:off x="298808" y="6364415"/>
            <a:ext cx="1040463" cy="416152"/>
          </a:xfrm>
          <a:prstGeom prst="rect">
            <a:avLst/>
          </a:prstGeom>
          <a:noFill/>
          <a:ln>
            <a:noFill/>
          </a:ln>
        </p:spPr>
      </p:pic>
      <p:cxnSp>
        <p:nvCxnSpPr>
          <p:cNvPr id="147" name="Google Shape;147;g25c0f108314_0_2"/>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148" name="Google Shape;148;g25c0f108314_0_2"/>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49" name="Google Shape;149;g25c0f108314_0_2"/>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177</a:t>
            </a:r>
            <a:endParaRPr b="0" i="0" sz="1400" u="none" cap="none" strike="noStrike">
              <a:solidFill>
                <a:srgbClr val="000000"/>
              </a:solidFill>
              <a:latin typeface="Century Gothic"/>
              <a:ea typeface="Century Gothic"/>
              <a:cs typeface="Century Gothic"/>
              <a:sym typeface="Century Gothic"/>
            </a:endParaRPr>
          </a:p>
        </p:txBody>
      </p:sp>
      <p:sp>
        <p:nvSpPr>
          <p:cNvPr id="150" name="Google Shape;150;g25c0f108314_0_2"/>
          <p:cNvSpPr txBox="1"/>
          <p:nvPr/>
        </p:nvSpPr>
        <p:spPr>
          <a:xfrm>
            <a:off x="7388045" y="2246982"/>
            <a:ext cx="41979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177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drawing, lamp&#10;&#10;Description automatically generated" id="151" name="Google Shape;151;g25c0f108314_0_2"/>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pic>
        <p:nvPicPr>
          <p:cNvPr id="152" name="Google Shape;152;g25c0f108314_0_2"/>
          <p:cNvPicPr preferRelativeResize="0"/>
          <p:nvPr/>
        </p:nvPicPr>
        <p:blipFill rotWithShape="1">
          <a:blip r:embed="rId6">
            <a:alphaModFix/>
          </a:blip>
          <a:srcRect b="0" l="575" r="573" t="0"/>
          <a:stretch/>
        </p:blipFill>
        <p:spPr>
          <a:xfrm>
            <a:off x="1088194" y="1533309"/>
            <a:ext cx="5424111" cy="452890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pic>
        <p:nvPicPr>
          <p:cNvPr descr="A picture containing clock&#10;&#10;Description automatically generated" id="822" name="Google Shape;822;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3" name="Google Shape;823;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4" name="Google Shape;824;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5" name="Google Shape;825;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6" name="Google Shape;826;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27" name="Google Shape;827;p65"/>
          <p:cNvSpPr txBox="1"/>
          <p:nvPr/>
        </p:nvSpPr>
        <p:spPr>
          <a:xfrm>
            <a:off x="7655500" y="2151450"/>
            <a:ext cx="39828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28" name="Google Shape;828;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208</a:t>
            </a:r>
            <a:endParaRPr b="0" i="0" sz="1400" u="none" cap="none" strike="noStrike">
              <a:solidFill>
                <a:srgbClr val="000000"/>
              </a:solidFill>
              <a:latin typeface="Century Gothic"/>
              <a:ea typeface="Century Gothic"/>
              <a:cs typeface="Century Gothic"/>
              <a:sym typeface="Century Gothic"/>
            </a:endParaRPr>
          </a:p>
        </p:txBody>
      </p:sp>
      <p:pic>
        <p:nvPicPr>
          <p:cNvPr id="829" name="Google Shape;829;p65"/>
          <p:cNvPicPr preferRelativeResize="0"/>
          <p:nvPr/>
        </p:nvPicPr>
        <p:blipFill rotWithShape="1">
          <a:blip r:embed="rId6">
            <a:alphaModFix/>
          </a:blip>
          <a:srcRect b="0" l="0" r="0" t="0"/>
          <a:stretch/>
        </p:blipFill>
        <p:spPr>
          <a:xfrm>
            <a:off x="1347512" y="1551503"/>
            <a:ext cx="5172929" cy="427582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pic>
        <p:nvPicPr>
          <p:cNvPr descr="A picture containing drawing, lamp&#10;&#10;Description automatically generated" id="834" name="Google Shape;834;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35" name="Google Shape;835;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36" name="Google Shape;836;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37" name="Google Shape;837;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38" name="Google Shape;838;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39" name="Google Shape;839;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pic>
        <p:nvPicPr>
          <p:cNvPr descr="A picture containing clock&#10;&#10;Description automatically generated" id="845" name="Google Shape;845;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6" name="Google Shape;846;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7" name="Google Shape;847;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8" name="Google Shape;848;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9" name="Google Shape;849;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id="850" name="Google Shape;850;p43"/>
          <p:cNvPicPr preferRelativeResize="0"/>
          <p:nvPr/>
        </p:nvPicPr>
        <p:blipFill rotWithShape="1">
          <a:blip r:embed="rId6">
            <a:alphaModFix/>
          </a:blip>
          <a:srcRect b="0" l="0" r="0" t="0"/>
          <a:stretch/>
        </p:blipFill>
        <p:spPr>
          <a:xfrm>
            <a:off x="3540019" y="1538147"/>
            <a:ext cx="3453877" cy="48140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pic>
        <p:nvPicPr>
          <p:cNvPr descr="A picture containing clock&#10;&#10;Description automatically generated" id="856" name="Google Shape;856;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57" name="Google Shape;857;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58" name="Google Shape;858;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9" name="Google Shape;859;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60" name="Google Shape;860;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61" name="Google Shape;861;p68"/>
          <p:cNvSpPr txBox="1"/>
          <p:nvPr/>
        </p:nvSpPr>
        <p:spPr>
          <a:xfrm>
            <a:off x="3579333" y="3047357"/>
            <a:ext cx="20886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5600" u="none" cap="none" strike="noStrike">
                <a:solidFill>
                  <a:schemeClr val="dk1"/>
                </a:solidFill>
                <a:latin typeface="Century Gothic"/>
                <a:ea typeface="Century Gothic"/>
                <a:cs typeface="Century Gothic"/>
                <a:sym typeface="Century Gothic"/>
              </a:rPr>
              <a:t>win</a:t>
            </a:r>
            <a:endParaRPr b="0" i="0" sz="5600" u="none" cap="none" strike="noStrike">
              <a:solidFill>
                <a:srgbClr val="000000"/>
              </a:solidFill>
              <a:latin typeface="Century Gothic"/>
              <a:ea typeface="Century Gothic"/>
              <a:cs typeface="Century Gothic"/>
              <a:sym typeface="Century Gothic"/>
            </a:endParaRPr>
          </a:p>
        </p:txBody>
      </p:sp>
      <p:sp>
        <p:nvSpPr>
          <p:cNvPr id="862" name="Google Shape;862;p68"/>
          <p:cNvSpPr txBox="1"/>
          <p:nvPr/>
        </p:nvSpPr>
        <p:spPr>
          <a:xfrm>
            <a:off x="6935350" y="1802439"/>
            <a:ext cx="20886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yip</a:t>
            </a:r>
            <a:endParaRPr b="0" i="0" sz="4400" u="none" cap="none" strike="noStrike">
              <a:solidFill>
                <a:srgbClr val="000000"/>
              </a:solidFill>
              <a:latin typeface="Century Gothic"/>
              <a:ea typeface="Century Gothic"/>
              <a:cs typeface="Century Gothic"/>
              <a:sym typeface="Century Gothic"/>
            </a:endParaRPr>
          </a:p>
        </p:txBody>
      </p:sp>
      <p:sp>
        <p:nvSpPr>
          <p:cNvPr id="863" name="Google Shape;863;p68"/>
          <p:cNvSpPr txBox="1"/>
          <p:nvPr/>
        </p:nvSpPr>
        <p:spPr>
          <a:xfrm>
            <a:off x="9391934" y="1802441"/>
            <a:ext cx="20886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bit</a:t>
            </a:r>
            <a:endParaRPr b="0" i="0" sz="4400" u="none" cap="none" strike="noStrike">
              <a:solidFill>
                <a:srgbClr val="000000"/>
              </a:solidFill>
              <a:latin typeface="Century Gothic"/>
              <a:ea typeface="Century Gothic"/>
              <a:cs typeface="Century Gothic"/>
              <a:sym typeface="Century Gothic"/>
            </a:endParaRPr>
          </a:p>
        </p:txBody>
      </p:sp>
      <p:sp>
        <p:nvSpPr>
          <p:cNvPr id="864" name="Google Shape;864;p68"/>
          <p:cNvSpPr txBox="1"/>
          <p:nvPr/>
        </p:nvSpPr>
        <p:spPr>
          <a:xfrm>
            <a:off x="6935350" y="2916315"/>
            <a:ext cx="20886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ride</a:t>
            </a:r>
            <a:endParaRPr b="0" i="0" sz="4400" u="none" cap="none" strike="noStrike">
              <a:solidFill>
                <a:srgbClr val="000000"/>
              </a:solidFill>
              <a:latin typeface="Century Gothic"/>
              <a:ea typeface="Century Gothic"/>
              <a:cs typeface="Century Gothic"/>
              <a:sym typeface="Century Gothic"/>
            </a:endParaRPr>
          </a:p>
        </p:txBody>
      </p:sp>
      <p:sp>
        <p:nvSpPr>
          <p:cNvPr id="865" name="Google Shape;865;p68"/>
          <p:cNvSpPr txBox="1"/>
          <p:nvPr/>
        </p:nvSpPr>
        <p:spPr>
          <a:xfrm>
            <a:off x="9391934" y="2916315"/>
            <a:ext cx="20886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wide</a:t>
            </a:r>
            <a:endParaRPr b="0" i="0" sz="4400" u="none" cap="none" strike="noStrike">
              <a:solidFill>
                <a:srgbClr val="000000"/>
              </a:solidFill>
              <a:latin typeface="Century Gothic"/>
              <a:ea typeface="Century Gothic"/>
              <a:cs typeface="Century Gothic"/>
              <a:sym typeface="Century Gothic"/>
            </a:endParaRPr>
          </a:p>
        </p:txBody>
      </p:sp>
      <p:sp>
        <p:nvSpPr>
          <p:cNvPr id="866" name="Google Shape;866;p68"/>
          <p:cNvSpPr txBox="1"/>
          <p:nvPr/>
        </p:nvSpPr>
        <p:spPr>
          <a:xfrm>
            <a:off x="9391925" y="5337720"/>
            <a:ext cx="2088600" cy="769500"/>
          </a:xfrm>
          <a:prstGeom prst="rect">
            <a:avLst/>
          </a:prstGeom>
          <a:solidFill>
            <a:schemeClr val="lt1"/>
          </a:solid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wide</a:t>
            </a:r>
            <a:endParaRPr b="0" i="0" sz="4400" u="none" cap="none" strike="noStrike">
              <a:solidFill>
                <a:srgbClr val="000000"/>
              </a:solidFill>
              <a:latin typeface="Century Gothic"/>
              <a:ea typeface="Century Gothic"/>
              <a:cs typeface="Century Gothic"/>
              <a:sym typeface="Century Gothic"/>
            </a:endParaRPr>
          </a:p>
        </p:txBody>
      </p:sp>
      <p:sp>
        <p:nvSpPr>
          <p:cNvPr id="867" name="Google Shape;867;p68"/>
          <p:cNvSpPr txBox="1"/>
          <p:nvPr/>
        </p:nvSpPr>
        <p:spPr>
          <a:xfrm>
            <a:off x="1158173" y="2350387"/>
            <a:ext cx="168960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600" u="none" cap="none" strike="noStrike">
                <a:solidFill>
                  <a:schemeClr val="dk1"/>
                </a:solidFill>
                <a:latin typeface="Century Gothic"/>
                <a:ea typeface="Century Gothic"/>
                <a:cs typeface="Century Gothic"/>
                <a:sym typeface="Century Gothic"/>
              </a:rPr>
              <a:t>i_e</a:t>
            </a:r>
            <a:endParaRPr b="0" i="0" sz="5600" u="none" cap="none" strike="noStrike">
              <a:solidFill>
                <a:schemeClr val="dk1"/>
              </a:solidFill>
              <a:latin typeface="Century Gothic"/>
              <a:ea typeface="Century Gothic"/>
              <a:cs typeface="Century Gothic"/>
              <a:sym typeface="Century Gothic"/>
            </a:endParaRPr>
          </a:p>
        </p:txBody>
      </p:sp>
      <p:sp>
        <p:nvSpPr>
          <p:cNvPr id="868" name="Google Shape;868;p68"/>
          <p:cNvSpPr txBox="1"/>
          <p:nvPr/>
        </p:nvSpPr>
        <p:spPr>
          <a:xfrm>
            <a:off x="6935349" y="5337725"/>
            <a:ext cx="20886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bill</a:t>
            </a:r>
            <a:endParaRPr b="0" i="0" sz="4400" u="none" cap="none" strike="noStrike">
              <a:solidFill>
                <a:srgbClr val="000000"/>
              </a:solidFill>
              <a:latin typeface="Century Gothic"/>
              <a:ea typeface="Century Gothic"/>
              <a:cs typeface="Century Gothic"/>
              <a:sym typeface="Century Gothic"/>
            </a:endParaRPr>
          </a:p>
        </p:txBody>
      </p:sp>
      <p:sp>
        <p:nvSpPr>
          <p:cNvPr id="869" name="Google Shape;869;p68"/>
          <p:cNvSpPr txBox="1"/>
          <p:nvPr/>
        </p:nvSpPr>
        <p:spPr>
          <a:xfrm>
            <a:off x="9391934" y="4127020"/>
            <a:ext cx="20886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will</a:t>
            </a:r>
            <a:endParaRPr b="0" i="0" sz="4400" u="none" cap="none" strike="noStrike">
              <a:solidFill>
                <a:srgbClr val="000000"/>
              </a:solidFill>
              <a:latin typeface="Century Gothic"/>
              <a:ea typeface="Century Gothic"/>
              <a:cs typeface="Century Gothic"/>
              <a:sym typeface="Century Gothic"/>
            </a:endParaRPr>
          </a:p>
        </p:txBody>
      </p:sp>
      <p:sp>
        <p:nvSpPr>
          <p:cNvPr id="870" name="Google Shape;870;p68"/>
          <p:cNvSpPr txBox="1"/>
          <p:nvPr/>
        </p:nvSpPr>
        <p:spPr>
          <a:xfrm>
            <a:off x="6935359" y="4127019"/>
            <a:ext cx="20886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time</a:t>
            </a:r>
            <a:endParaRPr b="0" i="0" sz="4400" u="none" cap="none" strike="noStrike">
              <a:solidFill>
                <a:srgbClr val="000000"/>
              </a:solidFill>
              <a:latin typeface="Century Gothic"/>
              <a:ea typeface="Century Gothic"/>
              <a:cs typeface="Century Gothic"/>
              <a:sym typeface="Century Gothic"/>
            </a:endParaRPr>
          </a:p>
        </p:txBody>
      </p:sp>
      <p:sp>
        <p:nvSpPr>
          <p:cNvPr id="871" name="Google Shape;871;p68"/>
          <p:cNvSpPr txBox="1"/>
          <p:nvPr/>
        </p:nvSpPr>
        <p:spPr>
          <a:xfrm>
            <a:off x="1489400" y="3988425"/>
            <a:ext cx="30000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chemeClr val="dk1"/>
                </a:solidFill>
                <a:latin typeface="Century Gothic"/>
                <a:ea typeface="Century Gothic"/>
                <a:cs typeface="Century Gothic"/>
                <a:sym typeface="Century Gothic"/>
              </a:rPr>
              <a:t>i</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pic>
        <p:nvPicPr>
          <p:cNvPr descr="A picture containing clock&#10;&#10;Description automatically generated" id="877" name="Google Shape;877;g25c0f108314_0_16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878" name="Google Shape;878;g25c0f108314_0_160"/>
          <p:cNvPicPr preferRelativeResize="0"/>
          <p:nvPr/>
        </p:nvPicPr>
        <p:blipFill rotWithShape="1">
          <a:blip r:embed="rId4">
            <a:alphaModFix/>
          </a:blip>
          <a:srcRect b="11557" l="5778" r="5314" t="0"/>
          <a:stretch/>
        </p:blipFill>
        <p:spPr>
          <a:xfrm>
            <a:off x="298808" y="6364415"/>
            <a:ext cx="1040463" cy="416152"/>
          </a:xfrm>
          <a:prstGeom prst="rect">
            <a:avLst/>
          </a:prstGeom>
          <a:noFill/>
          <a:ln>
            <a:noFill/>
          </a:ln>
        </p:spPr>
      </p:pic>
      <p:cxnSp>
        <p:nvCxnSpPr>
          <p:cNvPr id="879" name="Google Shape;879;g25c0f108314_0_16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80" name="Google Shape;880;g25c0f108314_0_16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81" name="Google Shape;881;g25c0f108314_0_160"/>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sp>
        <p:nvSpPr>
          <p:cNvPr id="882" name="Google Shape;882;g25c0f108314_0_160"/>
          <p:cNvSpPr txBox="1"/>
          <p:nvPr/>
        </p:nvSpPr>
        <p:spPr>
          <a:xfrm>
            <a:off x="7274849" y="2644050"/>
            <a:ext cx="4218600" cy="1569900"/>
          </a:xfrm>
          <a:prstGeom prst="rect">
            <a:avLst/>
          </a:prstGeom>
          <a:noFill/>
          <a:ln>
            <a:noFill/>
          </a:ln>
        </p:spPr>
        <p:txBody>
          <a:bodyPr anchorCtr="0" anchor="t" bIns="45700" lIns="91425" spcFirstLastPara="1" rIns="91425" wrap="square" tIns="45700">
            <a:spAutoFit/>
          </a:bodyPr>
          <a:lstStyle/>
          <a:p>
            <a:pPr indent="0" lvl="0" marL="27940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186 in your Student Interactive.</a:t>
            </a:r>
            <a:endParaRPr b="0" i="0" sz="3200" u="none" cap="none" strike="noStrike">
              <a:solidFill>
                <a:srgbClr val="000000"/>
              </a:solidFill>
              <a:latin typeface="Arial"/>
              <a:ea typeface="Arial"/>
              <a:cs typeface="Arial"/>
              <a:sym typeface="Arial"/>
            </a:endParaRPr>
          </a:p>
        </p:txBody>
      </p:sp>
      <p:sp>
        <p:nvSpPr>
          <p:cNvPr id="883" name="Google Shape;883;g25c0f108314_0_16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186</a:t>
            </a:r>
            <a:endParaRPr b="0" i="0" sz="1400" u="none" cap="none" strike="noStrike">
              <a:solidFill>
                <a:srgbClr val="000000"/>
              </a:solidFill>
              <a:latin typeface="Arial"/>
              <a:ea typeface="Arial"/>
              <a:cs typeface="Arial"/>
              <a:sym typeface="Arial"/>
            </a:endParaRPr>
          </a:p>
        </p:txBody>
      </p:sp>
      <p:pic>
        <p:nvPicPr>
          <p:cNvPr id="884" name="Google Shape;884;g25c0f108314_0_160"/>
          <p:cNvPicPr preferRelativeResize="0"/>
          <p:nvPr/>
        </p:nvPicPr>
        <p:blipFill rotWithShape="1">
          <a:blip r:embed="rId6">
            <a:alphaModFix/>
          </a:blip>
          <a:srcRect b="124" l="0" r="0" t="124"/>
          <a:stretch/>
        </p:blipFill>
        <p:spPr>
          <a:xfrm>
            <a:off x="1339273" y="1550007"/>
            <a:ext cx="5189405" cy="42788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pic>
        <p:nvPicPr>
          <p:cNvPr descr="A picture containing clock&#10;&#10;Description automatically generated" id="890" name="Google Shape;890;g25c0f108314_0_183"/>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891" name="Google Shape;891;g25c0f108314_0_183"/>
          <p:cNvPicPr preferRelativeResize="0"/>
          <p:nvPr/>
        </p:nvPicPr>
        <p:blipFill rotWithShape="1">
          <a:blip r:embed="rId4">
            <a:alphaModFix/>
          </a:blip>
          <a:srcRect b="11557" l="5778" r="5314" t="0"/>
          <a:stretch/>
        </p:blipFill>
        <p:spPr>
          <a:xfrm>
            <a:off x="298808" y="6364415"/>
            <a:ext cx="1040463" cy="416152"/>
          </a:xfrm>
          <a:prstGeom prst="rect">
            <a:avLst/>
          </a:prstGeom>
          <a:noFill/>
          <a:ln>
            <a:noFill/>
          </a:ln>
        </p:spPr>
      </p:pic>
      <p:cxnSp>
        <p:nvCxnSpPr>
          <p:cNvPr id="892" name="Google Shape;892;g25c0f108314_0_183"/>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93" name="Google Shape;893;g25c0f108314_0_183"/>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94" name="Google Shape;894;g25c0f108314_0_183"/>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sp>
        <p:nvSpPr>
          <p:cNvPr id="895" name="Google Shape;895;g25c0f108314_0_183"/>
          <p:cNvSpPr txBox="1"/>
          <p:nvPr/>
        </p:nvSpPr>
        <p:spPr>
          <a:xfrm>
            <a:off x="7437250" y="2493275"/>
            <a:ext cx="4327200" cy="2555100"/>
          </a:xfrm>
          <a:prstGeom prst="rect">
            <a:avLst/>
          </a:prstGeom>
          <a:noFill/>
          <a:ln>
            <a:noFill/>
          </a:ln>
        </p:spPr>
        <p:txBody>
          <a:bodyPr anchorCtr="0" anchor="t" bIns="45700" lIns="91425" spcFirstLastPara="1" rIns="91425" wrap="square" tIns="45700">
            <a:spAutoFit/>
          </a:bodyPr>
          <a:lstStyle/>
          <a:p>
            <a:pPr indent="0" lvl="0" marL="27940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1800" u="none" cap="none" strike="noStrike">
              <a:solidFill>
                <a:srgbClr val="000000"/>
              </a:solidFill>
              <a:latin typeface="Arial"/>
              <a:ea typeface="Arial"/>
              <a:cs typeface="Arial"/>
              <a:sym typeface="Arial"/>
            </a:endParaRPr>
          </a:p>
        </p:txBody>
      </p:sp>
      <p:sp>
        <p:nvSpPr>
          <p:cNvPr id="896" name="Google Shape;896;g25c0f108314_0_183"/>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187</a:t>
            </a:r>
            <a:endParaRPr b="0" i="0" sz="1400" u="none" cap="none" strike="noStrike">
              <a:solidFill>
                <a:srgbClr val="000000"/>
              </a:solidFill>
              <a:latin typeface="Arial"/>
              <a:ea typeface="Arial"/>
              <a:cs typeface="Arial"/>
              <a:sym typeface="Arial"/>
            </a:endParaRPr>
          </a:p>
        </p:txBody>
      </p:sp>
      <p:pic>
        <p:nvPicPr>
          <p:cNvPr id="897" name="Google Shape;897;g25c0f108314_0_183"/>
          <p:cNvPicPr preferRelativeResize="0"/>
          <p:nvPr/>
        </p:nvPicPr>
        <p:blipFill rotWithShape="1">
          <a:blip r:embed="rId6">
            <a:alphaModFix/>
          </a:blip>
          <a:srcRect b="124" l="0" r="0" t="124"/>
          <a:stretch/>
        </p:blipFill>
        <p:spPr>
          <a:xfrm>
            <a:off x="1339273" y="1550007"/>
            <a:ext cx="5189405" cy="42788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pic>
        <p:nvPicPr>
          <p:cNvPr descr="A picture containing clock&#10;&#10;Description automatically generated" id="903" name="Google Shape;903;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4" name="Google Shape;904;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5" name="Google Shape;905;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6" name="Google Shape;906;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7" name="Google Shape;907;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908" name="Google Shape;908;p69"/>
          <p:cNvSpPr txBox="1"/>
          <p:nvPr/>
        </p:nvSpPr>
        <p:spPr>
          <a:xfrm>
            <a:off x="885824" y="3081165"/>
            <a:ext cx="320040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funny</a:t>
            </a:r>
            <a:endParaRPr b="0" i="0" sz="1400" u="none" cap="none" strike="noStrike">
              <a:solidFill>
                <a:srgbClr val="000000"/>
              </a:solidFill>
              <a:latin typeface="Century Gothic"/>
              <a:ea typeface="Century Gothic"/>
              <a:cs typeface="Century Gothic"/>
              <a:sym typeface="Century Gothic"/>
            </a:endParaRPr>
          </a:p>
        </p:txBody>
      </p:sp>
      <p:sp>
        <p:nvSpPr>
          <p:cNvPr id="909" name="Google Shape;909;p69"/>
          <p:cNvSpPr txBox="1"/>
          <p:nvPr/>
        </p:nvSpPr>
        <p:spPr>
          <a:xfrm>
            <a:off x="4495801" y="3081165"/>
            <a:ext cx="320040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were</a:t>
            </a:r>
            <a:endParaRPr b="0" i="0" sz="1400" u="none" cap="none" strike="noStrike">
              <a:solidFill>
                <a:srgbClr val="000000"/>
              </a:solidFill>
              <a:latin typeface="Century Gothic"/>
              <a:ea typeface="Century Gothic"/>
              <a:cs typeface="Century Gothic"/>
              <a:sym typeface="Century Gothic"/>
            </a:endParaRPr>
          </a:p>
        </p:txBody>
      </p:sp>
      <p:sp>
        <p:nvSpPr>
          <p:cNvPr id="910" name="Google Shape;910;p69"/>
          <p:cNvSpPr txBox="1"/>
          <p:nvPr/>
        </p:nvSpPr>
        <p:spPr>
          <a:xfrm>
            <a:off x="8002497" y="3066998"/>
            <a:ext cx="320040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some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pic>
        <p:nvPicPr>
          <p:cNvPr descr="A picture containing clock&#10;&#10;Description automatically generated" id="916" name="Google Shape;916;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7" name="Google Shape;917;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8" name="Google Shape;918;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9" name="Google Shape;919;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0" name="Google Shape;920;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21" name="Google Shape;921;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204</a:t>
            </a:r>
            <a:endParaRPr b="0" i="0" sz="1400" u="none" cap="none" strike="noStrike">
              <a:solidFill>
                <a:srgbClr val="000000"/>
              </a:solidFill>
              <a:latin typeface="Century Gothic"/>
              <a:ea typeface="Century Gothic"/>
              <a:cs typeface="Century Gothic"/>
              <a:sym typeface="Century Gothic"/>
            </a:endParaRPr>
          </a:p>
        </p:txBody>
      </p:sp>
      <p:sp>
        <p:nvSpPr>
          <p:cNvPr id="922" name="Google Shape;922;p70"/>
          <p:cNvSpPr txBox="1"/>
          <p:nvPr/>
        </p:nvSpPr>
        <p:spPr>
          <a:xfrm>
            <a:off x="7121878" y="2739684"/>
            <a:ext cx="44991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204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23" name="Google Shape;923;p70"/>
          <p:cNvPicPr preferRelativeResize="0"/>
          <p:nvPr/>
        </p:nvPicPr>
        <p:blipFill rotWithShape="1">
          <a:blip r:embed="rId6">
            <a:alphaModFix/>
          </a:blip>
          <a:srcRect b="0" l="0" r="0" t="0"/>
          <a:stretch/>
        </p:blipFill>
        <p:spPr>
          <a:xfrm>
            <a:off x="1598822" y="1549359"/>
            <a:ext cx="4779072" cy="395026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pic>
        <p:nvPicPr>
          <p:cNvPr descr="A picture containing clock&#10;&#10;Description automatically generated" id="929" name="Google Shape;929;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0" name="Google Shape;930;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1" name="Google Shape;931;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2" name="Google Shape;932;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3" name="Google Shape;933;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34" name="Google Shape;934;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204</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10;&#10;Description automatically generated" id="935" name="Google Shape;935;p71"/>
          <p:cNvPicPr preferRelativeResize="0"/>
          <p:nvPr/>
        </p:nvPicPr>
        <p:blipFill rotWithShape="1">
          <a:blip r:embed="rId6">
            <a:alphaModFix/>
          </a:blip>
          <a:srcRect b="35517" l="0" r="61884" t="19603"/>
          <a:stretch/>
        </p:blipFill>
        <p:spPr>
          <a:xfrm>
            <a:off x="6726700" y="2263925"/>
            <a:ext cx="4146075" cy="975525"/>
          </a:xfrm>
          <a:prstGeom prst="rect">
            <a:avLst/>
          </a:prstGeom>
          <a:noFill/>
          <a:ln>
            <a:noFill/>
          </a:ln>
        </p:spPr>
      </p:pic>
      <p:sp>
        <p:nvSpPr>
          <p:cNvPr id="936" name="Google Shape;936;p71"/>
          <p:cNvSpPr txBox="1"/>
          <p:nvPr/>
        </p:nvSpPr>
        <p:spPr>
          <a:xfrm>
            <a:off x="6842200" y="3514850"/>
            <a:ext cx="4583400" cy="116952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What do myths teach us about nature</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pic>
        <p:nvPicPr>
          <p:cNvPr id="937" name="Google Shape;937;p71"/>
          <p:cNvPicPr preferRelativeResize="0"/>
          <p:nvPr/>
        </p:nvPicPr>
        <p:blipFill rotWithShape="1">
          <a:blip r:embed="rId7">
            <a:alphaModFix/>
          </a:blip>
          <a:srcRect b="0" l="0" r="0" t="0"/>
          <a:stretch/>
        </p:blipFill>
        <p:spPr>
          <a:xfrm>
            <a:off x="1023208" y="1503328"/>
            <a:ext cx="5275119" cy="43721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pic>
        <p:nvPicPr>
          <p:cNvPr descr="A picture containing clock&#10;&#10;Description automatically generated" id="943" name="Google Shape;943;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4" name="Google Shape;944;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5" name="Google Shape;945;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6" name="Google Shape;946;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7" name="Google Shape;947;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Assessment</a:t>
            </a:r>
            <a:endParaRPr b="0" i="0" sz="4000" u="none" cap="none" strike="noStrike">
              <a:solidFill>
                <a:schemeClr val="lt1"/>
              </a:solidFill>
              <a:latin typeface="Century Gothic"/>
              <a:ea typeface="Century Gothic"/>
              <a:cs typeface="Century Gothic"/>
              <a:sym typeface="Century Gothic"/>
            </a:endParaRPr>
          </a:p>
        </p:txBody>
      </p:sp>
      <p:sp>
        <p:nvSpPr>
          <p:cNvPr id="948" name="Google Shape;948;p72"/>
          <p:cNvSpPr txBox="1"/>
          <p:nvPr/>
        </p:nvSpPr>
        <p:spPr>
          <a:xfrm>
            <a:off x="1780018" y="1651958"/>
            <a:ext cx="6946200" cy="397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Write a fiction book. </a:t>
            </a:r>
            <a:endParaRPr b="0" i="0" sz="3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First, plan the characters, settings, and events for your book. </a:t>
            </a:r>
            <a:endParaRPr b="0" i="0" sz="3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Then write or draw your story. </a:t>
            </a:r>
            <a:endParaRPr b="0" i="0" sz="36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descr="A picture containing clock&#10;&#10;Description automatically generated" id="158" name="Google Shape;158;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9" name="Google Shape;159;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0" name="Google Shape;160;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1" name="Google Shape;161;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2" name="Google Shape;162;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63" name="Google Shape;163;p9"/>
          <p:cNvSpPr txBox="1"/>
          <p:nvPr/>
        </p:nvSpPr>
        <p:spPr>
          <a:xfrm>
            <a:off x="885824" y="3081165"/>
            <a:ext cx="320040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funny</a:t>
            </a:r>
            <a:endParaRPr b="0" i="0" sz="1400" u="none" cap="none" strike="noStrike">
              <a:solidFill>
                <a:srgbClr val="000000"/>
              </a:solidFill>
              <a:latin typeface="Century Gothic"/>
              <a:ea typeface="Century Gothic"/>
              <a:cs typeface="Century Gothic"/>
              <a:sym typeface="Century Gothic"/>
            </a:endParaRPr>
          </a:p>
        </p:txBody>
      </p:sp>
      <p:sp>
        <p:nvSpPr>
          <p:cNvPr id="164" name="Google Shape;164;p9"/>
          <p:cNvSpPr txBox="1"/>
          <p:nvPr/>
        </p:nvSpPr>
        <p:spPr>
          <a:xfrm>
            <a:off x="4495801" y="3081165"/>
            <a:ext cx="320040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were</a:t>
            </a:r>
            <a:endParaRPr b="0" i="0" sz="1400" u="none" cap="none" strike="noStrike">
              <a:solidFill>
                <a:srgbClr val="000000"/>
              </a:solidFill>
              <a:latin typeface="Century Gothic"/>
              <a:ea typeface="Century Gothic"/>
              <a:cs typeface="Century Gothic"/>
              <a:sym typeface="Century Gothic"/>
            </a:endParaRPr>
          </a:p>
        </p:txBody>
      </p:sp>
      <p:sp>
        <p:nvSpPr>
          <p:cNvPr id="165" name="Google Shape;165;p9"/>
          <p:cNvSpPr txBox="1"/>
          <p:nvPr/>
        </p:nvSpPr>
        <p:spPr>
          <a:xfrm>
            <a:off x="8002497" y="3066998"/>
            <a:ext cx="320040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some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pic>
        <p:nvPicPr>
          <p:cNvPr descr="A picture containing clock&#10;&#10;Description automatically generated" id="954" name="Google Shape;954;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5" name="Google Shape;955;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6" name="Google Shape;956;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7" name="Google Shape;957;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8" name="Google Shape;958;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59" name="Google Shape;959;p74"/>
          <p:cNvSpPr txBox="1"/>
          <p:nvPr/>
        </p:nvSpPr>
        <p:spPr>
          <a:xfrm>
            <a:off x="1814854" y="2558520"/>
            <a:ext cx="7379700" cy="397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Which word in the sentence is a preposition</a:t>
            </a:r>
            <a:r>
              <a:rPr b="0" i="0" lang="en-US" sz="36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A. I </a:t>
            </a:r>
            <a:endParaRPr b="0" i="0" sz="14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B. went</a:t>
            </a:r>
            <a:endParaRPr b="0" i="0" sz="14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C. home</a:t>
            </a:r>
            <a:endParaRPr b="0" i="0" sz="14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D. after</a:t>
            </a:r>
            <a:endParaRPr b="0" i="0" sz="1400" u="none" cap="none" strike="noStrike">
              <a:solidFill>
                <a:srgbClr val="000000"/>
              </a:solidFill>
              <a:latin typeface="Arial"/>
              <a:ea typeface="Arial"/>
              <a:cs typeface="Arial"/>
              <a:sym typeface="Arial"/>
            </a:endParaRPr>
          </a:p>
        </p:txBody>
      </p:sp>
      <p:sp>
        <p:nvSpPr>
          <p:cNvPr id="960" name="Google Shape;960;p74"/>
          <p:cNvSpPr txBox="1"/>
          <p:nvPr/>
        </p:nvSpPr>
        <p:spPr>
          <a:xfrm>
            <a:off x="1814853" y="1401746"/>
            <a:ext cx="7379789"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accent1"/>
                </a:solidFill>
                <a:latin typeface="Century Gothic"/>
                <a:ea typeface="Century Gothic"/>
                <a:cs typeface="Century Gothic"/>
                <a:sym typeface="Century Gothic"/>
              </a:rPr>
              <a:t>I went home after school.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67" name="Google Shape;967;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68" name="Google Shape;968;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3: </a:t>
            </a:r>
            <a:r>
              <a:rPr b="1" i="0" lang="en-US" sz="6600" u="none" cap="none" strike="noStrike">
                <a:solidFill>
                  <a:schemeClr val="lt1"/>
                </a:solidFill>
                <a:latin typeface="Century Gothic"/>
                <a:ea typeface="Century Gothic"/>
                <a:cs typeface="Century Gothic"/>
                <a:sym typeface="Century Gothic"/>
              </a:rPr>
              <a:t>Week 5</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69" name="Google Shape;969;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70" name="Google Shape;970;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71" name="Google Shape;971;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2" name="Google Shape;972;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descr="A picture containing clock&#10;&#10;Description automatically generated" id="171" name="Google Shape;171;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2" name="Google Shape;172;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3" name="Google Shape;173;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4" name="Google Shape;174;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5" name="Google Shape;175;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76" name="Google Shape;176;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174,175</a:t>
            </a:r>
            <a:endParaRPr b="0" i="0" sz="1400" u="none" cap="none" strike="noStrike">
              <a:solidFill>
                <a:srgbClr val="000000"/>
              </a:solidFill>
              <a:latin typeface="Century Gothic"/>
              <a:ea typeface="Century Gothic"/>
              <a:cs typeface="Century Gothic"/>
              <a:sym typeface="Century Gothic"/>
            </a:endParaRPr>
          </a:p>
        </p:txBody>
      </p:sp>
      <p:sp>
        <p:nvSpPr>
          <p:cNvPr id="177" name="Google Shape;177;p10"/>
          <p:cNvSpPr txBox="1"/>
          <p:nvPr/>
        </p:nvSpPr>
        <p:spPr>
          <a:xfrm>
            <a:off x="8796357" y="1782000"/>
            <a:ext cx="3222900" cy="32931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600" u="none" cap="none" strike="noStrike">
                <a:solidFill>
                  <a:srgbClr val="000000"/>
                </a:solidFill>
                <a:latin typeface="Century Gothic"/>
                <a:ea typeface="Century Gothic"/>
                <a:cs typeface="Century Gothic"/>
                <a:sym typeface="Century Gothic"/>
              </a:rPr>
              <a:t>Essential Question: </a:t>
            </a:r>
            <a:r>
              <a:rPr b="0" i="0" lang="en-US" sz="2600" u="none" cap="none" strike="noStrike">
                <a:solidFill>
                  <a:srgbClr val="000000"/>
                </a:solidFill>
                <a:latin typeface="Century Gothic"/>
                <a:ea typeface="Century Gothic"/>
                <a:cs typeface="Century Gothic"/>
                <a:sym typeface="Century Gothic"/>
              </a:rPr>
              <a:t>Why do we like stories</a:t>
            </a:r>
            <a:r>
              <a:rPr b="0" i="0" lang="en-US" sz="2600" u="none" cap="none" strike="noStrike">
                <a:solidFill>
                  <a:srgbClr val="000000"/>
                </a:solidFill>
                <a:latin typeface="Arial"/>
                <a:ea typeface="Arial"/>
                <a:cs typeface="Arial"/>
                <a:sym typeface="Arial"/>
              </a:rPr>
              <a:t>?</a:t>
            </a:r>
            <a:endParaRPr b="0"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br>
              <a:rPr b="0" i="0" lang="en-US" sz="2600" u="none" cap="none" strike="noStrike">
                <a:solidFill>
                  <a:srgbClr val="000000"/>
                </a:solidFill>
                <a:latin typeface="Century Gothic"/>
                <a:ea typeface="Century Gothic"/>
                <a:cs typeface="Century Gothic"/>
                <a:sym typeface="Century Gothic"/>
              </a:rPr>
            </a:br>
            <a:r>
              <a:rPr b="1" i="0" lang="en-US" sz="2600" u="none" cap="none" strike="noStrike">
                <a:solidFill>
                  <a:srgbClr val="000000"/>
                </a:solidFill>
                <a:latin typeface="Century Gothic"/>
                <a:ea typeface="Century Gothic"/>
                <a:cs typeface="Century Gothic"/>
                <a:sym typeface="Century Gothic"/>
              </a:rPr>
              <a:t>Weekly Question</a:t>
            </a:r>
            <a:r>
              <a:rPr b="0" i="0" lang="en-US" sz="2600" u="none" cap="none" strike="noStrike">
                <a:solidFill>
                  <a:srgbClr val="000000"/>
                </a:solidFill>
                <a:latin typeface="Century Gothic"/>
                <a:ea typeface="Century Gothic"/>
                <a:cs typeface="Century Gothic"/>
                <a:sym typeface="Century Gothic"/>
              </a:rPr>
              <a:t>: What do myths teach us about nature</a:t>
            </a:r>
            <a:r>
              <a:rPr b="0" i="0" lang="en-US" sz="2600" u="none" cap="none" strike="noStrike">
                <a:solidFill>
                  <a:srgbClr val="000000"/>
                </a:solidFill>
                <a:latin typeface="Arial"/>
                <a:ea typeface="Arial"/>
                <a:cs typeface="Arial"/>
                <a:sym typeface="Arial"/>
              </a:rPr>
              <a:t>?</a:t>
            </a:r>
            <a:endParaRPr b="0" i="0" sz="2600" u="none" cap="none" strike="noStrike">
              <a:solidFill>
                <a:srgbClr val="000000"/>
              </a:solidFill>
              <a:latin typeface="Arial"/>
              <a:ea typeface="Arial"/>
              <a:cs typeface="Arial"/>
              <a:sym typeface="Arial"/>
            </a:endParaRPr>
          </a:p>
        </p:txBody>
      </p:sp>
      <p:pic>
        <p:nvPicPr>
          <p:cNvPr id="178" name="Google Shape;178;p10"/>
          <p:cNvPicPr preferRelativeResize="0"/>
          <p:nvPr/>
        </p:nvPicPr>
        <p:blipFill rotWithShape="1">
          <a:blip r:embed="rId6">
            <a:alphaModFix/>
          </a:blip>
          <a:srcRect b="0" l="0" r="0" t="0"/>
          <a:stretch/>
        </p:blipFill>
        <p:spPr>
          <a:xfrm>
            <a:off x="424009" y="1844431"/>
            <a:ext cx="8038796" cy="333716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descr="A picture containing clock&#10;&#10;Description automatically generated" id="184" name="Google Shape;184;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5" name="Google Shape;185;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6" name="Google Shape;186;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7" name="Google Shape;187;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8" name="Google Shape;188;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89" name="Google Shape;189;p11"/>
          <p:cNvGraphicFramePr/>
          <p:nvPr/>
        </p:nvGraphicFramePr>
        <p:xfrm>
          <a:off x="1874523" y="1652713"/>
          <a:ext cx="3000000" cy="3000000"/>
        </p:xfrm>
        <a:graphic>
          <a:graphicData uri="http://schemas.openxmlformats.org/drawingml/2006/table">
            <a:tbl>
              <a:tblPr bandRow="1" firstRow="1">
                <a:noFill/>
                <a:tableStyleId>{28BE45EF-265C-4D1C-BB01-897E9DA5B25C}</a:tableStyleId>
              </a:tblPr>
              <a:tblGrid>
                <a:gridCol w="7581450"/>
              </a:tblGrid>
              <a:tr h="760100">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latin typeface="Century Gothic"/>
                          <a:ea typeface="Century Gothic"/>
                          <a:cs typeface="Century Gothic"/>
                          <a:sym typeface="Century Gothic"/>
                        </a:rPr>
                        <a:t>How Rabbit Got Its Ears</a:t>
                      </a:r>
                      <a:endParaRPr sz="1400" u="none" cap="none" strike="noStrike">
                        <a:latin typeface="Century Gothic"/>
                        <a:ea typeface="Century Gothic"/>
                        <a:cs typeface="Century Gothic"/>
                        <a:sym typeface="Century Gothic"/>
                      </a:endParaRPr>
                    </a:p>
                  </a:txBody>
                  <a:tcPr marT="45725" marB="45725" marR="91450" marL="91450"/>
                </a:tc>
              </a:tr>
              <a:tr h="760100">
                <a:tc>
                  <a:txBody>
                    <a:bodyPr/>
                    <a:lstStyle/>
                    <a:p>
                      <a:pPr indent="0" lvl="0" marL="0" marR="0" rtl="0" algn="l">
                        <a:lnSpc>
                          <a:spcPct val="100000"/>
                        </a:lnSpc>
                        <a:spcBef>
                          <a:spcPts val="0"/>
                        </a:spcBef>
                        <a:spcAft>
                          <a:spcPts val="0"/>
                        </a:spcAft>
                        <a:buClr>
                          <a:srgbClr val="000000"/>
                        </a:buClr>
                        <a:buSzPts val="3200"/>
                        <a:buFont typeface="Century Gothic"/>
                        <a:buNone/>
                      </a:pPr>
                      <a:r>
                        <a:rPr lang="en-US" sz="3200" u="none" cap="none" strike="noStrike">
                          <a:latin typeface="Century Gothic"/>
                          <a:ea typeface="Century Gothic"/>
                          <a:cs typeface="Century Gothic"/>
                          <a:sym typeface="Century Gothic"/>
                        </a:rPr>
                        <a:t>BEGINNING: Rabbit wanted to know what the other animals were doing</a:t>
                      </a:r>
                      <a:endParaRPr sz="1400" u="none" cap="none" strike="noStrike">
                        <a:latin typeface="Arial"/>
                        <a:ea typeface="Arial"/>
                        <a:cs typeface="Arial"/>
                        <a:sym typeface="Arial"/>
                      </a:endParaRPr>
                    </a:p>
                  </a:txBody>
                  <a:tcPr marT="45725" marB="45725" marR="91450" marL="91450"/>
                </a:tc>
              </a:tr>
              <a:tr h="1123250">
                <a:tc>
                  <a:txBody>
                    <a:bodyPr/>
                    <a:lstStyle/>
                    <a:p>
                      <a:pPr indent="0" lvl="0" marL="0" marR="0" rtl="0" algn="l">
                        <a:lnSpc>
                          <a:spcPct val="100000"/>
                        </a:lnSpc>
                        <a:spcBef>
                          <a:spcPts val="0"/>
                        </a:spcBef>
                        <a:spcAft>
                          <a:spcPts val="0"/>
                        </a:spcAft>
                        <a:buClr>
                          <a:srgbClr val="000000"/>
                        </a:buClr>
                        <a:buSzPts val="3200"/>
                        <a:buFont typeface="Century Gothic"/>
                        <a:buNone/>
                      </a:pPr>
                      <a:r>
                        <a:rPr lang="en-US" sz="3200" u="none" cap="none" strike="noStrike">
                          <a:latin typeface="Century Gothic"/>
                          <a:ea typeface="Century Gothic"/>
                          <a:cs typeface="Century Gothic"/>
                          <a:sym typeface="Century Gothic"/>
                        </a:rPr>
                        <a:t>MIDDLE:</a:t>
                      </a:r>
                      <a:endParaRPr sz="3200" u="none" cap="none" strike="noStrike">
                        <a:latin typeface="Arial"/>
                        <a:ea typeface="Arial"/>
                        <a:cs typeface="Arial"/>
                        <a:sym typeface="Arial"/>
                      </a:endParaRPr>
                    </a:p>
                  </a:txBody>
                  <a:tcPr marT="45725" marB="45725" marR="91450" marL="91450"/>
                </a:tc>
              </a:tr>
              <a:tr h="1123250">
                <a:tc>
                  <a:txBody>
                    <a:bodyPr/>
                    <a:lstStyle/>
                    <a:p>
                      <a:pPr indent="0" lvl="0" marL="0" marR="0" rtl="0" algn="l">
                        <a:lnSpc>
                          <a:spcPct val="100000"/>
                        </a:lnSpc>
                        <a:spcBef>
                          <a:spcPts val="0"/>
                        </a:spcBef>
                        <a:spcAft>
                          <a:spcPts val="0"/>
                        </a:spcAft>
                        <a:buClr>
                          <a:srgbClr val="000000"/>
                        </a:buClr>
                        <a:buSzPts val="3200"/>
                        <a:buFont typeface="Century Gothic"/>
                        <a:buNone/>
                      </a:pPr>
                      <a:r>
                        <a:rPr lang="en-US" sz="3200" u="none" cap="none" strike="noStrike">
                          <a:latin typeface="Century Gothic"/>
                          <a:ea typeface="Century Gothic"/>
                          <a:cs typeface="Century Gothic"/>
                          <a:sym typeface="Century Gothic"/>
                        </a:rPr>
                        <a:t>END:</a:t>
                      </a:r>
                      <a:endParaRPr sz="3200" u="none" cap="none" strike="noStrike">
                        <a:latin typeface="Century Gothic"/>
                        <a:ea typeface="Century Gothic"/>
                        <a:cs typeface="Century Gothic"/>
                        <a:sym typeface="Century Gothic"/>
                      </a:endParaRPr>
                    </a:p>
                  </a:txBody>
                  <a:tcPr marT="45725" marB="45725" marR="91450" marL="91450"/>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